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0" r:id="rId3"/>
    <p:sldId id="261" r:id="rId4"/>
    <p:sldId id="262" r:id="rId5"/>
    <p:sldId id="263" r:id="rId6"/>
    <p:sldId id="264" r:id="rId7"/>
    <p:sldId id="315" r:id="rId8"/>
    <p:sldId id="316" r:id="rId9"/>
    <p:sldId id="265" r:id="rId10"/>
    <p:sldId id="296" r:id="rId11"/>
    <p:sldId id="273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CE445-CD55-40B4-B0BA-6834D94FF504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0A8D1-A402-4BB4-A783-A062C0240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8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739-8BC2-42F5-8ABC-5B745E49D52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31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1380-D645-4E1C-A408-16BF97410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6650B-6487-486A-BF64-E8995538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ED27F-F430-4BAA-96F7-B4C7B07C0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5AD39-72F9-4152-AD35-0DA30674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55227-4549-4CFD-B44B-E58CBC10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1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73F7-EB4A-4612-B1C6-B2F12E20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140BF-95C7-4182-B1FD-723554A3C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4403B-0848-4636-B76F-BCD222BD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0062D-0139-4BE7-89E3-D093B118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E0CEA-53E9-4D8B-A7DA-30E02A861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4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C91810-8D88-4A7F-9AB5-09106FB52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0F954-EE4C-4818-8416-1C4A9379E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C2FB-99AA-4350-B638-B5607626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33664-80FB-44A4-8A56-C867A55F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6B2F1-166E-4427-9923-ACC18F5D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2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103632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6917" y="4151313"/>
            <a:ext cx="103632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AAE0A-0469-46D9-AE92-D5433B26ED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32326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7358-39DC-4B33-B73A-41CBAD6A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5E0B-5356-47BC-BAC1-34FD48385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2E49C-6CFA-4EDC-981E-EABA52912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F4E6A-1D15-43C9-ADED-743F8F7D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E29B-A97D-462A-9941-59CD10DD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5A5BA-6FC8-4F20-B47A-EEA1FFB5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E6D9A-659D-4C94-B9B6-1B9AD103A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86C9-43F4-4BD3-8208-478DF3E0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F4A81-50C9-4B35-8254-E55EA070B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2A0BE-1439-4CAF-9E85-1623179D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5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47C-A122-4E04-B00B-8510B529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A9936-8A8B-4111-978E-3BAA35786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DB844-460A-449E-ABB1-03EBC4EEB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CEBBC-66F2-4E40-998B-DB625EB5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7B562-5D88-43EB-90EA-1802354D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1AD26-DAD3-4DDC-AF16-62821231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4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CCEAA-2BE1-4B66-A882-B5843F34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0F2BD-64F6-47DE-AF3E-834199E22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C12DA-2438-4B87-80FE-78E5CB6B5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0E8D6-CBDB-4E5C-B479-D17F98AF6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9C6A4-48D3-4440-BE57-F99CD5EFF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78950-EB3D-4A19-9136-6A6E235D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88C679-14E2-481D-8B16-AE1E55C7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7BDBD-CE2E-441D-B398-074DB1883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8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CCC2C-E4D2-4788-882C-D3EC4466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7E10B-2917-429B-B3FA-918BA8CE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1C52B-5247-426B-BF09-28E15FFAA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57C56-15E3-495D-9D8F-12CE95EA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1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0222E-6389-49ED-9AD7-BB8BB2E79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D66A0-70EB-4943-B778-8A4474077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C3165-DC48-48E1-9BA4-4B339646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1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E9E16-E611-402A-924D-2E5A2AE0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15795-BEFC-46A6-937C-78D1E76A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2E21D-1091-4044-A0F6-B3201A3E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C681D8-987D-44E2-94CA-714AC840B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2F92B-5FDD-4E8E-8652-B07E3DC9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3AF49-71B5-4CF9-A708-D10C3012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AADE9-AA69-4209-9389-4ABE318C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F59DD-92E2-4F52-867E-4CA262E9A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6FFA7-EB2F-4920-A87E-8C01F08E7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B0EF6-592E-4506-BC9E-2B054D0E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667F9-AFA3-4AC3-B1BD-5D447752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082F9-A627-4644-8492-BD432111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6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7E7B6-D8BB-43DA-AA85-C6316EB29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0D36B-13A2-428C-B32C-C7D33025B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04B3B-D9FD-49AC-AA6C-600D7CD04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5A01-838A-495B-801E-1F8D947BA8BB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0F473-A13D-4BF1-9DCE-8A7DCB2CD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7AD5-BEAF-4E9C-9B63-FC35084D9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3651-A6A2-4EAB-ABE4-982277716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5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beles.com.ph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8177" y="609600"/>
            <a:ext cx="73464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 descr="fountai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2089" y="2017713"/>
            <a:ext cx="5788025" cy="4114800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/>
              <a:t>2018 NON-LIFE INSURANCE STANDING IN KEY FINANCIAL INDICATORS (Insurance Commission Report)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225" y="169068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400" b="1" dirty="0"/>
              <a:t>Net Worth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 dirty="0"/>
              <a:t>Rank: 5</a:t>
            </a:r>
            <a:r>
              <a:rPr lang="en-US" altLang="en-US" sz="3600" baseline="30000" dirty="0"/>
              <a:t>th</a:t>
            </a:r>
            <a:r>
              <a:rPr lang="en-US" altLang="en-US" sz="3600" dirty="0"/>
              <a:t> 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4400" b="1" dirty="0"/>
              <a:t>Investments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 dirty="0"/>
              <a:t>Rank :  10</a:t>
            </a:r>
            <a:r>
              <a:rPr lang="en-US" altLang="en-US" sz="3600" baseline="30000" dirty="0"/>
              <a:t>th</a:t>
            </a:r>
            <a:r>
              <a:rPr lang="en-US" altLang="en-US" sz="3600" dirty="0"/>
              <a:t> </a:t>
            </a:r>
            <a:r>
              <a:rPr lang="en-US" altLang="en-US" sz="3600" baseline="30000" dirty="0"/>
              <a:t> </a:t>
            </a:r>
            <a:endParaRPr lang="en-US" altLang="en-US" sz="3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4400" b="1" dirty="0"/>
              <a:t>Net Income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 dirty="0"/>
              <a:t>Rank: 14</a:t>
            </a:r>
            <a:r>
              <a:rPr lang="en-US" altLang="en-US" sz="3600" baseline="30000" dirty="0"/>
              <a:t>th</a:t>
            </a:r>
            <a:r>
              <a:rPr lang="en-US" altLang="en-US" sz="3600" dirty="0"/>
              <a:t> </a:t>
            </a:r>
            <a:endParaRPr lang="en-US" altLang="en-US" sz="3600" baseline="30000" dirty="0"/>
          </a:p>
          <a:p>
            <a:pPr eaLnBrk="1" hangingPunct="1">
              <a:lnSpc>
                <a:spcPct val="80000"/>
              </a:lnSpc>
            </a:pPr>
            <a:endParaRPr lang="en-US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7793038" cy="1524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BANK ACCREDITATION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057275"/>
            <a:ext cx="43434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en-US" sz="14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BANK OF THE PHILIPPINE ISLANDS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METROPOLITAN BANK AND TRUST CO.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CHINA BANKING CORPORATION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DEVELOPMENT BANK OF THE PHILIPPINES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RIZAL COMMERCIAL BANKING CORPORATION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UNION BANK OF THE PHILIPPINES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PHILIPPINE BANK OF COMMUNICATIONS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BANCO DE ORO UNIVERSAL BANK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SECURITY BANK AND TRUST COMPANY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b="1" dirty="0"/>
              <a:t>UNITED COCONUT PLANTERS BANK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570F98-B239-445F-8B32-DC4032072E03}"/>
              </a:ext>
            </a:extLst>
          </p:cNvPr>
          <p:cNvSpPr txBox="1">
            <a:spLocks noChangeArrowheads="1"/>
          </p:cNvSpPr>
          <p:nvPr/>
        </p:nvSpPr>
        <p:spPr>
          <a:xfrm>
            <a:off x="6429375" y="1076325"/>
            <a:ext cx="4343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1400" b="1" dirty="0"/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PHILIPPINE VETERANS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EAST WEST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ASIA UNITED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PHILIPPINE SAVINGS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ROBINSON’S SAVINGS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PHILIPPINE BUSINESS BANK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STERLING BANK OF ASIA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88 ASIA FINANCE CORPORATION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ORIX METRO LEASING AND FINANCE CORPORATION</a:t>
            </a:r>
          </a:p>
          <a:p>
            <a:pPr>
              <a:lnSpc>
                <a:spcPct val="80000"/>
              </a:lnSpc>
            </a:pPr>
            <a:r>
              <a:rPr lang="en-US" altLang="en-US" sz="1700" b="1" dirty="0"/>
              <a:t>ASIAN CATHAY LEASING AND FINANCE CORPORATION</a:t>
            </a:r>
            <a:endParaRPr lang="en-US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  <p:bldP spid="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7793038" cy="1524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TREATY REINSURERS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199554"/>
              </p:ext>
            </p:extLst>
          </p:nvPr>
        </p:nvGraphicFramePr>
        <p:xfrm>
          <a:off x="2076450" y="1400175"/>
          <a:ext cx="7543800" cy="439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49600041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7546261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PH" sz="1500" b="1" dirty="0">
                          <a:latin typeface="Tahoma (Body)"/>
                        </a:rPr>
                        <a:t>PROPERTY</a:t>
                      </a:r>
                      <a:r>
                        <a:rPr lang="en-PH" sz="1500" b="1" baseline="0" dirty="0">
                          <a:latin typeface="Tahoma (Body)"/>
                        </a:rPr>
                        <a:t> AND MOTOR REINSURERS</a:t>
                      </a:r>
                      <a:endParaRPr lang="en-PH" sz="1500" b="1" dirty="0">
                        <a:latin typeface="Tahoma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b="1" dirty="0">
                          <a:latin typeface="Tahoma (Body)"/>
                        </a:rPr>
                        <a:t>LATEST S&amp;P/AM BEST RATINGS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28193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PH" sz="1500" b="1" dirty="0">
                          <a:latin typeface="+mn-lt"/>
                        </a:rPr>
                        <a:t>LEADERS: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51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NATIONAL</a:t>
                      </a:r>
                      <a:r>
                        <a:rPr lang="en-PH" sz="1500" baseline="0" dirty="0">
                          <a:latin typeface="+mn-lt"/>
                        </a:rPr>
                        <a:t> REINSURANCE CORPORATION OF THE PHILIPPINES</a:t>
                      </a:r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B++ (AM</a:t>
                      </a:r>
                      <a:r>
                        <a:rPr lang="en-PH" sz="1500" baseline="0" dirty="0">
                          <a:latin typeface="+mn-lt"/>
                        </a:rPr>
                        <a:t> BEST)</a:t>
                      </a:r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288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500" b="1" dirty="0">
                          <a:latin typeface="+mn-lt"/>
                        </a:rPr>
                        <a:t>OTHER MAJOR PROPERTY REINSURERS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24709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TOA RE, 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9795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PARTNER RE 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40145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R&amp;V RE,</a:t>
                      </a:r>
                      <a:r>
                        <a:rPr lang="en-PH" sz="1500" baseline="0" dirty="0">
                          <a:latin typeface="+mn-lt"/>
                        </a:rPr>
                        <a:t> GERMANY</a:t>
                      </a:r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AA-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1959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KOREAN RE, KOREA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482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GIC RE, 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A- (AM BEST)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445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CHINE RE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A+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27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500" b="1" dirty="0">
                          <a:latin typeface="+mn-lt"/>
                        </a:rPr>
                        <a:t>MARINE CARGO AND PA REINSURERS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727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NATIONAL REINSURANCE</a:t>
                      </a:r>
                      <a:r>
                        <a:rPr lang="en-PH" sz="1500" baseline="0" dirty="0">
                          <a:latin typeface="+mn-lt"/>
                        </a:rPr>
                        <a:t> CORPORATION OF THE PHILIPPINES</a:t>
                      </a:r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1500" dirty="0">
                          <a:latin typeface="+mn-lt"/>
                        </a:rPr>
                        <a:t>B++</a:t>
                      </a:r>
                      <a:r>
                        <a:rPr lang="en-PH" sz="1500" baseline="0" dirty="0">
                          <a:latin typeface="+mn-lt"/>
                        </a:rPr>
                        <a:t> (AM BEST)</a:t>
                      </a:r>
                      <a:endParaRPr lang="en-PH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62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27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ibeles 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914400"/>
            <a:ext cx="68580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11844" y="5486401"/>
            <a:ext cx="292785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Head Office: 6</a:t>
            </a:r>
            <a:r>
              <a:rPr lang="en-US" altLang="en-US" sz="1200" baseline="30000" dirty="0">
                <a:latin typeface="Times New Roman" panose="02020603050405020304" pitchFamily="18" charset="0"/>
              </a:rPr>
              <a:t>th</a:t>
            </a:r>
            <a:r>
              <a:rPr lang="en-US" altLang="en-US" sz="1200" dirty="0">
                <a:latin typeface="Times New Roman" panose="02020603050405020304" pitchFamily="18" charset="0"/>
              </a:rPr>
              <a:t> Floor State Centre Building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333 Juan Luna St. </a:t>
            </a:r>
            <a:r>
              <a:rPr lang="en-US" altLang="en-US" sz="1200" dirty="0" err="1">
                <a:latin typeface="Times New Roman" panose="02020603050405020304" pitchFamily="18" charset="0"/>
              </a:rPr>
              <a:t>Binondo</a:t>
            </a:r>
            <a:r>
              <a:rPr lang="en-US" altLang="en-US" sz="1200" dirty="0">
                <a:latin typeface="Times New Roman" panose="02020603050405020304" pitchFamily="18" charset="0"/>
              </a:rPr>
              <a:t>, Manila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Tel.: 63-2-2421631-40  Fax: 63-2-2420718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Internet: </a:t>
            </a:r>
            <a:r>
              <a:rPr lang="en-US" altLang="en-US" sz="1200" dirty="0">
                <a:latin typeface="Times New Roman" panose="02020603050405020304" pitchFamily="18" charset="0"/>
                <a:hlinkClick r:id="rId3"/>
              </a:rPr>
              <a:t>http://www.cibeles.com.ph</a:t>
            </a:r>
            <a:endParaRPr lang="en-US" altLang="en-US" sz="12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Email: info@cibeles.com.ph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429712" y="5472113"/>
            <a:ext cx="198002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Davao 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487B Teresita Building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General Luna St. Davao City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Tel.:63-82-2242746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Fax: 63-82-2242745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2674939" y="304800"/>
            <a:ext cx="7793037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/>
              <a:t>CIBELES OFFICES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553200" y="5473006"/>
            <a:ext cx="15692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Times New Roman" panose="02020603050405020304" pitchFamily="18" charset="0"/>
              </a:rPr>
              <a:t>Calamba</a:t>
            </a:r>
            <a:r>
              <a:rPr lang="en-US" altLang="en-US" sz="1200" dirty="0">
                <a:latin typeface="Times New Roman" panose="02020603050405020304" pitchFamily="18" charset="0"/>
              </a:rPr>
              <a:t> 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3</a:t>
            </a:r>
            <a:r>
              <a:rPr lang="en-US" altLang="en-US" sz="1200" baseline="30000" dirty="0">
                <a:latin typeface="Times New Roman" panose="02020603050405020304" pitchFamily="18" charset="0"/>
              </a:rPr>
              <a:t>rd</a:t>
            </a:r>
            <a:r>
              <a:rPr lang="en-US" altLang="en-US" sz="1200" dirty="0">
                <a:latin typeface="Times New Roman" panose="02020603050405020304" pitchFamily="18" charset="0"/>
              </a:rPr>
              <a:t> Floor, Sta. Cecilia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Business Center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</a:rPr>
              <a:t>Brgy</a:t>
            </a:r>
            <a:r>
              <a:rPr lang="en-US" altLang="en-US" sz="1200" dirty="0">
                <a:latin typeface="Times New Roman" panose="02020603050405020304" pitchFamily="18" charset="0"/>
              </a:rPr>
              <a:t>. Parian,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Times New Roman" panose="02020603050405020304" pitchFamily="18" charset="0"/>
              </a:rPr>
              <a:t>Calamba</a:t>
            </a:r>
            <a:r>
              <a:rPr lang="en-US" altLang="en-US" sz="1200" dirty="0">
                <a:latin typeface="Times New Roman" panose="02020603050405020304" pitchFamily="18" charset="0"/>
              </a:rPr>
              <a:t> City, Laguna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anose="02020603050405020304" pitchFamily="18" charset="0"/>
              </a:rPr>
              <a:t>Tel</a:t>
            </a:r>
            <a:r>
              <a:rPr lang="en-US" altLang="en-US" sz="1200">
                <a:latin typeface="Times New Roman" panose="02020603050405020304" pitchFamily="18" charset="0"/>
              </a:rPr>
              <a:t>.:63-49-521-8559</a:t>
            </a:r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280150" y="5493604"/>
            <a:ext cx="2139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Times New Roman" panose="02020603050405020304" pitchFamily="18" charset="0"/>
              </a:rPr>
              <a:t>Lipa</a:t>
            </a:r>
            <a:r>
              <a:rPr lang="en-US" altLang="en-US" sz="1200" dirty="0">
                <a:latin typeface="Times New Roman" panose="02020603050405020304" pitchFamily="18" charset="0"/>
              </a:rPr>
              <a:t> 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PH" altLang="en-US" sz="1200" dirty="0">
                <a:latin typeface="Times New Roman" panose="02020603050405020304" pitchFamily="18" charset="0"/>
              </a:rPr>
              <a:t>Amethyst Bldg., National Rd.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PH" altLang="en-US" sz="1200" dirty="0">
                <a:latin typeface="Times New Roman" panose="02020603050405020304" pitchFamily="18" charset="0"/>
              </a:rPr>
              <a:t>Tambo, </a:t>
            </a:r>
            <a:r>
              <a:rPr lang="en-PH" altLang="en-US" sz="1200" dirty="0" err="1">
                <a:latin typeface="Times New Roman" panose="02020603050405020304" pitchFamily="18" charset="0"/>
              </a:rPr>
              <a:t>Lipa</a:t>
            </a:r>
            <a:r>
              <a:rPr lang="en-PH" altLang="en-US" sz="1200" dirty="0">
                <a:latin typeface="Times New Roman" panose="02020603050405020304" pitchFamily="18" charset="0"/>
              </a:rPr>
              <a:t> City, </a:t>
            </a:r>
            <a:r>
              <a:rPr lang="en-PH" altLang="en-US" sz="1200" dirty="0" err="1">
                <a:latin typeface="Times New Roman" panose="02020603050405020304" pitchFamily="18" charset="0"/>
              </a:rPr>
              <a:t>Batangas</a:t>
            </a:r>
            <a:endParaRPr lang="en-PH" altLang="en-US" sz="12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Tel.:043-341-5425</a:t>
            </a:r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23" grpId="0" autoUpdateAnimBg="0"/>
      <p:bldP spid="9224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48026" y="295275"/>
            <a:ext cx="4743449" cy="1143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 BOARD OF DIRECTORS</a:t>
            </a:r>
            <a:r>
              <a:rPr lang="en-US" altLang="en-US" dirty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9725" y="1343025"/>
            <a:ext cx="7772400" cy="48006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/>
              <a:t>Rufino H. </a:t>
            </a:r>
            <a:r>
              <a:rPr lang="en-US" altLang="en-US" sz="3200" dirty="0" err="1"/>
              <a:t>Kopio</a:t>
            </a:r>
            <a:endParaRPr lang="en-US" altLang="en-US" sz="32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Chairman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Members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/>
              <a:t>Le Hun </a:t>
            </a:r>
            <a:r>
              <a:rPr lang="en-US" altLang="en-US" sz="3200" dirty="0" err="1"/>
              <a:t>Choa</a:t>
            </a:r>
            <a:endParaRPr lang="en-US" altLang="en-US" sz="32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 err="1"/>
              <a:t>Ruffy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Kopio</a:t>
            </a:r>
            <a:endParaRPr lang="en-US" altLang="en-US" sz="32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/>
              <a:t>Roderick </a:t>
            </a:r>
            <a:r>
              <a:rPr lang="en-US" altLang="en-US" sz="3200" dirty="0" err="1"/>
              <a:t>Kopio</a:t>
            </a:r>
            <a:endParaRPr lang="en-US" altLang="en-US" sz="32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/>
              <a:t>Jennifer </a:t>
            </a:r>
            <a:r>
              <a:rPr lang="en-US" altLang="en-US" sz="3200" dirty="0" err="1"/>
              <a:t>Kopio</a:t>
            </a:r>
            <a:endParaRPr lang="en-US" altLang="en-US" sz="32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dirty="0"/>
              <a:t>Russell </a:t>
            </a:r>
            <a:r>
              <a:rPr lang="en-US" altLang="en-US" sz="3200" dirty="0" err="1"/>
              <a:t>Kopio</a:t>
            </a:r>
            <a:endParaRPr lang="en-US" altLang="en-US" sz="2400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1" y="685800"/>
            <a:ext cx="7793037" cy="9906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CIBELES COMPANY OFFICERS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981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Chairman and CEO – </a:t>
            </a:r>
            <a:r>
              <a:rPr lang="en-US" altLang="en-US" sz="2000" dirty="0" err="1"/>
              <a:t>Rufino</a:t>
            </a:r>
            <a:r>
              <a:rPr lang="en-US" altLang="en-US" sz="2000" dirty="0"/>
              <a:t> H. </a:t>
            </a:r>
            <a:r>
              <a:rPr lang="en-US" altLang="en-US" sz="2000" dirty="0" err="1"/>
              <a:t>Kopio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President and COO – </a:t>
            </a:r>
            <a:r>
              <a:rPr lang="en-US" altLang="en-US" sz="2000" dirty="0" err="1"/>
              <a:t>Ruffy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Kopio</a:t>
            </a:r>
            <a:r>
              <a:rPr lang="en-US" altLang="en-US" sz="2000" dirty="0"/>
              <a:t>, ANZIIF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Executive Vice President – Roderick </a:t>
            </a:r>
            <a:r>
              <a:rPr lang="en-US" altLang="en-US" sz="2000" dirty="0" err="1"/>
              <a:t>Kopio</a:t>
            </a:r>
            <a:r>
              <a:rPr lang="en-US" altLang="en-US" sz="2000" dirty="0"/>
              <a:t>, ANZIIF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Senior Vice President and Treasurer – </a:t>
            </a:r>
            <a:r>
              <a:rPr lang="en-US" altLang="en-US" sz="2000" dirty="0" err="1"/>
              <a:t>Choa</a:t>
            </a:r>
            <a:r>
              <a:rPr lang="en-US" altLang="en-US" sz="2000" dirty="0"/>
              <a:t> Le Hun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Corporate Secretary – Jennifer </a:t>
            </a:r>
            <a:r>
              <a:rPr lang="en-US" altLang="en-US" sz="2000" dirty="0" err="1"/>
              <a:t>Ko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Pio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Vice President, Accounting – Sonia Zambrano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Vice President, Underwriting – Joseph </a:t>
            </a:r>
            <a:r>
              <a:rPr lang="en-US" altLang="en-US" sz="2000" dirty="0" err="1"/>
              <a:t>Tay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Assistant Treasurer – Russell </a:t>
            </a:r>
            <a:r>
              <a:rPr lang="en-US" altLang="en-US" sz="2000" dirty="0" err="1"/>
              <a:t>Kopio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Legal Counsel – Atty. Oscar </a:t>
            </a:r>
            <a:r>
              <a:rPr lang="en-US" altLang="en-US" sz="2000" dirty="0" err="1"/>
              <a:t>Pilapil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Davao Branch Manager – </a:t>
            </a:r>
            <a:r>
              <a:rPr lang="en-US" altLang="en-US" sz="2000" dirty="0" err="1"/>
              <a:t>Richelle</a:t>
            </a:r>
            <a:r>
              <a:rPr lang="en-US" altLang="en-US" sz="2000" dirty="0"/>
              <a:t> Real </a:t>
            </a:r>
            <a:r>
              <a:rPr lang="en-US" altLang="en-US" sz="2000" dirty="0" err="1"/>
              <a:t>Aguilon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/>
              <a:t>Calamba</a:t>
            </a:r>
            <a:r>
              <a:rPr lang="en-US" altLang="en-US" sz="2000" dirty="0"/>
              <a:t>/</a:t>
            </a:r>
            <a:r>
              <a:rPr lang="en-US" altLang="en-US" sz="2000" dirty="0" err="1"/>
              <a:t>Lipa</a:t>
            </a:r>
            <a:r>
              <a:rPr lang="en-US" altLang="en-US" sz="2000" dirty="0"/>
              <a:t> Branch Manager – Romeo </a:t>
            </a:r>
            <a:r>
              <a:rPr lang="en-US" altLang="en-US" sz="2000" dirty="0" err="1"/>
              <a:t>Bontigao</a:t>
            </a:r>
            <a:r>
              <a:rPr lang="en-US" altLang="en-US" sz="2000" dirty="0"/>
              <a:t>, Jr.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External Auditor – R. R. Tan and Associates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1675" y="762000"/>
            <a:ext cx="7793037" cy="9906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STOCKHOLDERS’ BACKGROUND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b="1" dirty="0"/>
              <a:t>Chairman and Chief Executive Officer– </a:t>
            </a:r>
            <a:r>
              <a:rPr lang="en-US" altLang="en-US" sz="1800" b="1" dirty="0" err="1"/>
              <a:t>Rufino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Kopio</a:t>
            </a:r>
            <a:endParaRPr lang="en-US" altLang="en-US" sz="1800" b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55 years experience in non-life insurance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Other business interests in financing, motorcycle dealership, manufacturing, real estate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President Emeritus, Chinese Filipino Business Club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Honorary President, World Kho’s Association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dirty="0"/>
              <a:t>President and Chief Operating Officer– </a:t>
            </a:r>
            <a:r>
              <a:rPr lang="en-US" altLang="en-US" sz="1800" b="1" dirty="0" err="1"/>
              <a:t>Ruffy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Kopio</a:t>
            </a:r>
            <a:endParaRPr lang="en-US" altLang="en-US" sz="1800" b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Associate, Australian New Zealand Institute for Insurance and Finance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Asst. Brand Manager/Product Manager for detergent, health care, infant/feminine care for Procter and Gamble and Kimberly Clark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Professional insurance training in Switzerland, Singapore, Australia and Turkey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With </a:t>
            </a:r>
            <a:r>
              <a:rPr lang="en-US" altLang="en-US" sz="1800" dirty="0" err="1"/>
              <a:t>Cibeles</a:t>
            </a:r>
            <a:r>
              <a:rPr lang="en-US" altLang="en-US" sz="1800" dirty="0"/>
              <a:t> since 1993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/>
              <a:t>STOCKHOLDERS’ BACKGROUND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800" b="1"/>
              <a:t>Executive Vice President – Roderick Kopio</a:t>
            </a:r>
          </a:p>
          <a:p>
            <a:pPr lvl="1" eaLnBrk="1" hangingPunct="1"/>
            <a:r>
              <a:rPr lang="en-US" altLang="en-US" sz="1800"/>
              <a:t>Associate, Australian New Zealand Institute for Insurance and Finance</a:t>
            </a:r>
          </a:p>
          <a:p>
            <a:pPr lvl="1" eaLnBrk="1" hangingPunct="1"/>
            <a:r>
              <a:rPr lang="en-US" altLang="en-US" sz="1800"/>
              <a:t>2 time Rotary past President</a:t>
            </a:r>
          </a:p>
          <a:p>
            <a:pPr lvl="1" eaLnBrk="1" hangingPunct="1"/>
            <a:r>
              <a:rPr lang="en-US" altLang="en-US" sz="1800"/>
              <a:t>Professional insurance training in Germany, Singapore and Australia</a:t>
            </a:r>
          </a:p>
          <a:p>
            <a:pPr lvl="1" eaLnBrk="1" hangingPunct="1"/>
            <a:r>
              <a:rPr lang="en-US" altLang="en-US" sz="1800"/>
              <a:t>With Cibeles since 1994</a:t>
            </a:r>
          </a:p>
          <a:p>
            <a:pPr eaLnBrk="1" hangingPunct="1"/>
            <a:r>
              <a:rPr lang="en-US" altLang="en-US" sz="1800" b="1"/>
              <a:t>Senior Vice President and Treasurer – Choa Le Hun</a:t>
            </a:r>
          </a:p>
          <a:p>
            <a:pPr lvl="1" eaLnBrk="1" hangingPunct="1"/>
            <a:r>
              <a:rPr lang="en-US" altLang="en-US" sz="1800"/>
              <a:t>Vice Chairman and Past President - Philippine Cultural College Board of Trustees</a:t>
            </a:r>
          </a:p>
          <a:p>
            <a:pPr lvl="1" eaLnBrk="1" hangingPunct="1"/>
            <a:r>
              <a:rPr lang="en-US" altLang="en-US" sz="1800"/>
              <a:t>Director – Philippine Cultural College Educational Foundation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b="1" dirty="0"/>
              <a:t>PRODUCT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9448800" cy="4419600"/>
          </a:xfrm>
        </p:spPr>
        <p:txBody>
          <a:bodyPr>
            <a:normAutofit fontScale="92500" lnSpcReduction="10000"/>
          </a:bodyPr>
          <a:lstStyle/>
          <a:p>
            <a:r>
              <a:rPr lang="en-PH" dirty="0"/>
              <a:t>FIRE &amp; ALLIED PERILS</a:t>
            </a:r>
            <a:br>
              <a:rPr lang="en-PH" sz="3600" dirty="0"/>
            </a:br>
            <a:r>
              <a:rPr lang="en-PH" sz="2000" dirty="0"/>
              <a:t>Fire and Lightning, Earthquake Fire, Earthquake Shock; Typhoon; Flood; Extended Coverage; Business Interruption/Loss of Profits; Riot/Strike Malicious Damage; Robbery/Burglary</a:t>
            </a:r>
          </a:p>
          <a:p>
            <a:r>
              <a:rPr lang="en-PH" dirty="0"/>
              <a:t>ENGINEERING INSURANCE</a:t>
            </a:r>
            <a:br>
              <a:rPr lang="en-PH" sz="3200" dirty="0"/>
            </a:br>
            <a:r>
              <a:rPr lang="en-PH" sz="2000" dirty="0"/>
              <a:t>Contractor’s All Risk; Erection All Risk; Machinery Breakdown; Loss of Profits Following Machinery Breakdown; Boiler &amp; Pressure Vessels; Deterioration of Stocks in Cold Storage; Electronic Equipment Insurance</a:t>
            </a:r>
          </a:p>
          <a:p>
            <a:r>
              <a:rPr lang="en-PH" dirty="0"/>
              <a:t>MOTOR CAR INSURANCE</a:t>
            </a:r>
            <a:br>
              <a:rPr lang="en-PH" dirty="0"/>
            </a:br>
            <a:r>
              <a:rPr lang="en-PH" sz="2000" dirty="0"/>
              <a:t>Comprehensive (Own Damage &amp; Theft) Coverage; Compulsory Third Party Liability; Voluntary Third Party Liability – Bodily Injury &amp; Property Damage, Equipment Floater; Unnamed Passenger Personal Accident Coverage.</a:t>
            </a:r>
          </a:p>
          <a:p>
            <a:r>
              <a:rPr lang="en-PH" dirty="0"/>
              <a:t>ONLINE COMPULSORY MOTOR CAR THIRD PARTY </a:t>
            </a:r>
          </a:p>
          <a:p>
            <a:pPr marL="0" indent="0">
              <a:buNone/>
            </a:pPr>
            <a:r>
              <a:rPr lang="en-PH" dirty="0"/>
              <a:t>    LIABILITY INSURANCE (CTPL)</a:t>
            </a:r>
          </a:p>
          <a:p>
            <a:pPr marL="0" indent="0">
              <a:buNone/>
            </a:pPr>
            <a:r>
              <a:rPr lang="en-PH" sz="2000" dirty="0"/>
              <a:t>      https:/ctpl.cibeles.com.ph/ 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val="270833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b="1" dirty="0"/>
              <a:t>PRODUCT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0495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PH" dirty="0"/>
              <a:t>MARINE INSURANCE</a:t>
            </a:r>
            <a:br>
              <a:rPr lang="en-PH" sz="3200" dirty="0"/>
            </a:br>
            <a:r>
              <a:rPr lang="en-PH" sz="2400" dirty="0"/>
              <a:t>Marine Cargo, Merchandise Floater.</a:t>
            </a:r>
          </a:p>
          <a:p>
            <a:r>
              <a:rPr lang="en-PH" dirty="0"/>
              <a:t>CASUALTY INSURANCE</a:t>
            </a:r>
            <a:br>
              <a:rPr lang="en-PH" dirty="0"/>
            </a:br>
            <a:r>
              <a:rPr lang="en-PH" sz="2400" dirty="0"/>
              <a:t>Personal Accident – Individual, Group, Businessman’s, Travel, Student, Unnamed Passengers, Comprehensive General Liability, Errors &amp; Omissions (Professional Indemnity), Fidelity Guarantee; Golf Hole-In-One, Miscellaneous Coverage; Property Floater.</a:t>
            </a:r>
          </a:p>
          <a:p>
            <a:r>
              <a:rPr lang="en-PH" dirty="0"/>
              <a:t>BONDS</a:t>
            </a:r>
            <a:br>
              <a:rPr lang="en-PH" sz="2400" dirty="0"/>
            </a:br>
            <a:r>
              <a:rPr lang="en-PH" sz="2400" dirty="0"/>
              <a:t>Fidelity; Surety; Bidders; Performance; Attachment; Replevin &amp; Others.</a:t>
            </a:r>
          </a:p>
          <a:p>
            <a:r>
              <a:rPr lang="en-PH" dirty="0"/>
              <a:t>MICRO</a:t>
            </a:r>
            <a:r>
              <a:rPr lang="en-PH" sz="2400" dirty="0"/>
              <a:t> </a:t>
            </a:r>
            <a:r>
              <a:rPr lang="en-PH" dirty="0"/>
              <a:t>INSURANCE</a:t>
            </a:r>
            <a:endParaRPr lang="en-PH" sz="3200" dirty="0"/>
          </a:p>
        </p:txBody>
      </p:sp>
    </p:spTree>
    <p:extLst>
      <p:ext uri="{BB962C8B-B14F-4D97-AF65-F5344CB8AC3E}">
        <p14:creationId xmlns:p14="http://schemas.microsoft.com/office/powerpoint/2010/main" val="170024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KEY COMPANY STRENGTHS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1390649"/>
            <a:ext cx="8610600" cy="4949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Superior capitalization and financial strength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Fully compliant with New Insurance Code 2022 capital requirements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100% commitment from shareholders who consider </a:t>
            </a:r>
            <a:r>
              <a:rPr lang="en-US" altLang="en-US" sz="2400" dirty="0" err="1"/>
              <a:t>Cibeles</a:t>
            </a:r>
            <a:r>
              <a:rPr lang="en-US" altLang="en-US" sz="2400" dirty="0"/>
              <a:t> as a core business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Hands on management from company shareholders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Focused and disciplined underwriting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Responsive and flexible claims management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Lean and efficient office support systems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Technical support from world’s leading reinsurers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Professional reputation in the financial community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Accreditation with all major Philippine banks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858</Words>
  <Application>Microsoft Office PowerPoint</Application>
  <PresentationFormat>Widescreen</PresentationFormat>
  <Paragraphs>141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Tahoma (Body)</vt:lpstr>
      <vt:lpstr>Times New Roman</vt:lpstr>
      <vt:lpstr>Wingdings</vt:lpstr>
      <vt:lpstr>Office Theme</vt:lpstr>
      <vt:lpstr>PowerPoint Presentation</vt:lpstr>
      <vt:lpstr>CIBELES OFFICES</vt:lpstr>
      <vt:lpstr> BOARD OF DIRECTORS </vt:lpstr>
      <vt:lpstr>CIBELES COMPANY OFFICERS</vt:lpstr>
      <vt:lpstr>STOCKHOLDERS’ BACKGROUND</vt:lpstr>
      <vt:lpstr>STOCKHOLDERS’ BACKGROUND</vt:lpstr>
      <vt:lpstr>PRODUCT LINE</vt:lpstr>
      <vt:lpstr>PRODUCT LINE</vt:lpstr>
      <vt:lpstr>KEY COMPANY STRENGTHS</vt:lpstr>
      <vt:lpstr>2018 NON-LIFE INSURANCE STANDING IN KEY FINANCIAL INDICATORS (Insurance Commission Report)</vt:lpstr>
      <vt:lpstr>BANK ACCREDITATION</vt:lpstr>
      <vt:lpstr>TREATY REINSURERS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johnsonmelo@yahoo.com</dc:creator>
  <cp:lastModifiedBy>johnsonmelo@yahoo.com</cp:lastModifiedBy>
  <cp:revision>2</cp:revision>
  <dcterms:created xsi:type="dcterms:W3CDTF">2020-03-05T07:41:12Z</dcterms:created>
  <dcterms:modified xsi:type="dcterms:W3CDTF">2020-03-05T07:52:48Z</dcterms:modified>
</cp:coreProperties>
</file>