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8"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FB09596-FF7B-481E-B93F-63E911CEB10E}" type="doc">
      <dgm:prSet loTypeId="urn:microsoft.com/office/officeart/2005/8/layout/vList6" loCatId="list" qsTypeId="urn:microsoft.com/office/officeart/2005/8/quickstyle/simple1" qsCatId="simple" csTypeId="urn:microsoft.com/office/officeart/2005/8/colors/colorful1" csCatId="colorful" phldr="1"/>
      <dgm:spPr/>
      <dgm:t>
        <a:bodyPr/>
        <a:lstStyle/>
        <a:p>
          <a:endParaRPr lang="en-US"/>
        </a:p>
      </dgm:t>
    </dgm:pt>
    <dgm:pt modelId="{75D45D6F-A41F-4422-A496-A463A154D3B3}">
      <dgm:prSet phldrT="[Text]"/>
      <dgm:spPr/>
      <dgm:t>
        <a:bodyPr/>
        <a:lstStyle/>
        <a:p>
          <a:r>
            <a:rPr lang="en-US" dirty="0" smtClean="0"/>
            <a:t>Be informed</a:t>
          </a:r>
          <a:endParaRPr lang="en-US" dirty="0"/>
        </a:p>
      </dgm:t>
    </dgm:pt>
    <dgm:pt modelId="{5113632B-C446-46F0-8BB2-54E6284A9A3E}" type="parTrans" cxnId="{93A7FCAC-B65B-4D8D-8C3F-C5BEA30A844E}">
      <dgm:prSet/>
      <dgm:spPr/>
      <dgm:t>
        <a:bodyPr/>
        <a:lstStyle/>
        <a:p>
          <a:endParaRPr lang="en-US"/>
        </a:p>
      </dgm:t>
    </dgm:pt>
    <dgm:pt modelId="{C6718679-D3B7-40AF-85CA-19F30F83DB23}" type="sibTrans" cxnId="{93A7FCAC-B65B-4D8D-8C3F-C5BEA30A844E}">
      <dgm:prSet/>
      <dgm:spPr/>
      <dgm:t>
        <a:bodyPr/>
        <a:lstStyle/>
        <a:p>
          <a:endParaRPr lang="en-US"/>
        </a:p>
      </dgm:t>
    </dgm:pt>
    <dgm:pt modelId="{1F912A9A-3D43-43B5-9B43-32BAF5480302}">
      <dgm:prSet phldrT="[Text]"/>
      <dgm:spPr/>
      <dgm:t>
        <a:bodyPr/>
        <a:lstStyle/>
        <a:p>
          <a:r>
            <a:rPr lang="en-US" dirty="0" smtClean="0"/>
            <a:t>Data portability</a:t>
          </a:r>
          <a:endParaRPr lang="en-US" dirty="0"/>
        </a:p>
      </dgm:t>
    </dgm:pt>
    <dgm:pt modelId="{D1336F0A-2C46-463F-88BE-B25E9F9E0551}" type="parTrans" cxnId="{BB3106EB-89E9-4D5A-A047-76CA853D2B29}">
      <dgm:prSet/>
      <dgm:spPr/>
      <dgm:t>
        <a:bodyPr/>
        <a:lstStyle/>
        <a:p>
          <a:endParaRPr lang="en-US"/>
        </a:p>
      </dgm:t>
    </dgm:pt>
    <dgm:pt modelId="{29504573-A221-46E5-BAA4-B60E7252BAC7}" type="sibTrans" cxnId="{BB3106EB-89E9-4D5A-A047-76CA853D2B29}">
      <dgm:prSet/>
      <dgm:spPr/>
      <dgm:t>
        <a:bodyPr/>
        <a:lstStyle/>
        <a:p>
          <a:endParaRPr lang="en-US"/>
        </a:p>
      </dgm:t>
    </dgm:pt>
    <dgm:pt modelId="{70DA8D8A-BDDD-4F2E-8FF2-1EFBE34ACA85}">
      <dgm:prSet phldrT="[Text]"/>
      <dgm:spPr/>
      <dgm:t>
        <a:bodyPr/>
        <a:lstStyle/>
        <a:p>
          <a:r>
            <a:rPr lang="en-US" dirty="0" smtClean="0"/>
            <a:t>Damages </a:t>
          </a:r>
          <a:endParaRPr lang="en-US" dirty="0"/>
        </a:p>
      </dgm:t>
    </dgm:pt>
    <dgm:pt modelId="{0DF877D0-676B-42FD-B76C-F33028CD51D4}" type="parTrans" cxnId="{264B440A-3E3A-494B-BB9A-10ACF4293271}">
      <dgm:prSet/>
      <dgm:spPr/>
      <dgm:t>
        <a:bodyPr/>
        <a:lstStyle/>
        <a:p>
          <a:endParaRPr lang="en-US"/>
        </a:p>
      </dgm:t>
    </dgm:pt>
    <dgm:pt modelId="{F22B9A35-89EC-4701-BBED-E277A7560362}" type="sibTrans" cxnId="{264B440A-3E3A-494B-BB9A-10ACF4293271}">
      <dgm:prSet/>
      <dgm:spPr/>
      <dgm:t>
        <a:bodyPr/>
        <a:lstStyle/>
        <a:p>
          <a:endParaRPr lang="en-US"/>
        </a:p>
      </dgm:t>
    </dgm:pt>
    <dgm:pt modelId="{F48D99D9-9160-4FE5-8F20-1E285ACC5565}">
      <dgm:prSet phldrT="[Text]"/>
      <dgm:spPr/>
      <dgm:t>
        <a:bodyPr/>
        <a:lstStyle/>
        <a:p>
          <a:r>
            <a:rPr lang="en-US" dirty="0" smtClean="0"/>
            <a:t>Erasure/blocking of personal data</a:t>
          </a:r>
          <a:endParaRPr lang="en-US" dirty="0"/>
        </a:p>
      </dgm:t>
    </dgm:pt>
    <dgm:pt modelId="{93233C14-5036-46AF-B075-C229F4333DB1}" type="sibTrans" cxnId="{50CEDCDD-3680-4444-8285-01E007817817}">
      <dgm:prSet/>
      <dgm:spPr/>
      <dgm:t>
        <a:bodyPr/>
        <a:lstStyle/>
        <a:p>
          <a:endParaRPr lang="en-US"/>
        </a:p>
      </dgm:t>
    </dgm:pt>
    <dgm:pt modelId="{8FEDCA22-B996-46BC-ADB4-B6EE51CB0827}" type="parTrans" cxnId="{50CEDCDD-3680-4444-8285-01E007817817}">
      <dgm:prSet/>
      <dgm:spPr/>
      <dgm:t>
        <a:bodyPr/>
        <a:lstStyle/>
        <a:p>
          <a:endParaRPr lang="en-US"/>
        </a:p>
      </dgm:t>
    </dgm:pt>
    <dgm:pt modelId="{C69AA434-CFCC-449F-BF21-4CBE4E44E93E}">
      <dgm:prSet phldrT="[Text]"/>
      <dgm:spPr/>
      <dgm:t>
        <a:bodyPr/>
        <a:lstStyle/>
        <a:p>
          <a:r>
            <a:rPr lang="en-US" dirty="0" smtClean="0"/>
            <a:t>Correct errors</a:t>
          </a:r>
          <a:endParaRPr lang="en-US" dirty="0"/>
        </a:p>
      </dgm:t>
    </dgm:pt>
    <dgm:pt modelId="{7CAF8FCD-9426-4FE9-A9A3-B0C04BD1A400}" type="sibTrans" cxnId="{52588123-02D6-4C0E-AF41-A5184B956288}">
      <dgm:prSet/>
      <dgm:spPr/>
      <dgm:t>
        <a:bodyPr/>
        <a:lstStyle/>
        <a:p>
          <a:endParaRPr lang="en-US"/>
        </a:p>
      </dgm:t>
    </dgm:pt>
    <dgm:pt modelId="{449475D3-E8C9-4556-8B56-7E8E47F4FABD}" type="parTrans" cxnId="{52588123-02D6-4C0E-AF41-A5184B956288}">
      <dgm:prSet/>
      <dgm:spPr/>
      <dgm:t>
        <a:bodyPr/>
        <a:lstStyle/>
        <a:p>
          <a:endParaRPr lang="en-US"/>
        </a:p>
      </dgm:t>
    </dgm:pt>
    <dgm:pt modelId="{E92EDB28-06B9-40AB-ADA9-E804E0D1B69D}">
      <dgm:prSet phldrT="[Text]"/>
      <dgm:spPr/>
      <dgm:t>
        <a:bodyPr/>
        <a:lstStyle/>
        <a:p>
          <a:r>
            <a:rPr lang="en-US" dirty="0" smtClean="0"/>
            <a:t>Access</a:t>
          </a:r>
          <a:endParaRPr lang="en-US" dirty="0"/>
        </a:p>
      </dgm:t>
    </dgm:pt>
    <dgm:pt modelId="{C71B8EE8-BD35-4FB8-B7FD-41AD88B6D5FD}" type="sibTrans" cxnId="{834CD250-8759-461D-8AF6-A21F341C5BBD}">
      <dgm:prSet/>
      <dgm:spPr/>
      <dgm:t>
        <a:bodyPr/>
        <a:lstStyle/>
        <a:p>
          <a:endParaRPr lang="en-US"/>
        </a:p>
      </dgm:t>
    </dgm:pt>
    <dgm:pt modelId="{677A491C-D1CB-435C-A046-CCB4C01617B4}" type="parTrans" cxnId="{834CD250-8759-461D-8AF6-A21F341C5BBD}">
      <dgm:prSet/>
      <dgm:spPr/>
      <dgm:t>
        <a:bodyPr/>
        <a:lstStyle/>
        <a:p>
          <a:endParaRPr lang="en-US"/>
        </a:p>
      </dgm:t>
    </dgm:pt>
    <dgm:pt modelId="{293B4ECA-1899-4FF3-A22A-6412DA3E1192}">
      <dgm:prSet phldrT="[Text]"/>
      <dgm:spPr/>
      <dgm:t>
        <a:bodyPr/>
        <a:lstStyle/>
        <a:p>
          <a:r>
            <a:rPr lang="en-US" dirty="0" smtClean="0"/>
            <a:t>Object</a:t>
          </a:r>
          <a:endParaRPr lang="en-US" dirty="0"/>
        </a:p>
      </dgm:t>
    </dgm:pt>
    <dgm:pt modelId="{103D8D71-DE35-4691-81CE-7BB9904C845A}" type="sibTrans" cxnId="{909D39A5-39C3-4C42-A3DD-61E35CDE4583}">
      <dgm:prSet/>
      <dgm:spPr/>
      <dgm:t>
        <a:bodyPr/>
        <a:lstStyle/>
        <a:p>
          <a:endParaRPr lang="en-US"/>
        </a:p>
      </dgm:t>
    </dgm:pt>
    <dgm:pt modelId="{6C7102A8-1C45-40E4-8D2B-5D52A17E2B5D}" type="parTrans" cxnId="{909D39A5-39C3-4C42-A3DD-61E35CDE4583}">
      <dgm:prSet/>
      <dgm:spPr/>
      <dgm:t>
        <a:bodyPr/>
        <a:lstStyle/>
        <a:p>
          <a:endParaRPr lang="en-US"/>
        </a:p>
      </dgm:t>
    </dgm:pt>
    <dgm:pt modelId="{4E0D21C3-4672-456C-B3ED-99486A173E02}" type="pres">
      <dgm:prSet presAssocID="{3FB09596-FF7B-481E-B93F-63E911CEB10E}" presName="Name0" presStyleCnt="0">
        <dgm:presLayoutVars>
          <dgm:dir/>
          <dgm:animLvl val="lvl"/>
          <dgm:resizeHandles/>
        </dgm:presLayoutVars>
      </dgm:prSet>
      <dgm:spPr/>
      <dgm:t>
        <a:bodyPr/>
        <a:lstStyle/>
        <a:p>
          <a:endParaRPr lang="en-US"/>
        </a:p>
      </dgm:t>
    </dgm:pt>
    <dgm:pt modelId="{B9E2F55D-E5D3-45FF-BEF2-EDBFB598AA92}" type="pres">
      <dgm:prSet presAssocID="{75D45D6F-A41F-4422-A496-A463A154D3B3}" presName="linNode" presStyleCnt="0"/>
      <dgm:spPr/>
    </dgm:pt>
    <dgm:pt modelId="{CCA07218-E044-45C6-9A5D-24B18348B105}" type="pres">
      <dgm:prSet presAssocID="{75D45D6F-A41F-4422-A496-A463A154D3B3}" presName="parentShp" presStyleLbl="node1" presStyleIdx="0" presStyleCnt="7">
        <dgm:presLayoutVars>
          <dgm:bulletEnabled val="1"/>
        </dgm:presLayoutVars>
      </dgm:prSet>
      <dgm:spPr/>
      <dgm:t>
        <a:bodyPr/>
        <a:lstStyle/>
        <a:p>
          <a:endParaRPr lang="en-US"/>
        </a:p>
      </dgm:t>
    </dgm:pt>
    <dgm:pt modelId="{28AC4198-B461-45CC-BE0B-D7118C91652C}" type="pres">
      <dgm:prSet presAssocID="{75D45D6F-A41F-4422-A496-A463A154D3B3}" presName="childShp" presStyleLbl="bgAccFollowNode1" presStyleIdx="0" presStyleCnt="7">
        <dgm:presLayoutVars>
          <dgm:bulletEnabled val="1"/>
        </dgm:presLayoutVars>
      </dgm:prSet>
      <dgm:spPr/>
    </dgm:pt>
    <dgm:pt modelId="{65D325D4-0263-4771-94CB-FD8266A128C5}" type="pres">
      <dgm:prSet presAssocID="{C6718679-D3B7-40AF-85CA-19F30F83DB23}" presName="spacing" presStyleCnt="0"/>
      <dgm:spPr/>
    </dgm:pt>
    <dgm:pt modelId="{33FF5C2B-D945-4E7B-95B5-FC9CDF224B83}" type="pres">
      <dgm:prSet presAssocID="{293B4ECA-1899-4FF3-A22A-6412DA3E1192}" presName="linNode" presStyleCnt="0"/>
      <dgm:spPr/>
    </dgm:pt>
    <dgm:pt modelId="{B698B3F6-B5D0-40E6-AB87-1724ABB3BAF6}" type="pres">
      <dgm:prSet presAssocID="{293B4ECA-1899-4FF3-A22A-6412DA3E1192}" presName="parentShp" presStyleLbl="node1" presStyleIdx="1" presStyleCnt="7">
        <dgm:presLayoutVars>
          <dgm:bulletEnabled val="1"/>
        </dgm:presLayoutVars>
      </dgm:prSet>
      <dgm:spPr/>
      <dgm:t>
        <a:bodyPr/>
        <a:lstStyle/>
        <a:p>
          <a:endParaRPr lang="en-US"/>
        </a:p>
      </dgm:t>
    </dgm:pt>
    <dgm:pt modelId="{2E97EB71-A7F1-4D04-9858-B9E0032268F5}" type="pres">
      <dgm:prSet presAssocID="{293B4ECA-1899-4FF3-A22A-6412DA3E1192}" presName="childShp" presStyleLbl="bgAccFollowNode1" presStyleIdx="1" presStyleCnt="7">
        <dgm:presLayoutVars>
          <dgm:bulletEnabled val="1"/>
        </dgm:presLayoutVars>
      </dgm:prSet>
      <dgm:spPr/>
    </dgm:pt>
    <dgm:pt modelId="{A6FDF013-230A-4E06-9FA5-CBE710B8C731}" type="pres">
      <dgm:prSet presAssocID="{103D8D71-DE35-4691-81CE-7BB9904C845A}" presName="spacing" presStyleCnt="0"/>
      <dgm:spPr/>
    </dgm:pt>
    <dgm:pt modelId="{80203710-4D99-4717-A535-F69FD09E1352}" type="pres">
      <dgm:prSet presAssocID="{E92EDB28-06B9-40AB-ADA9-E804E0D1B69D}" presName="linNode" presStyleCnt="0"/>
      <dgm:spPr/>
    </dgm:pt>
    <dgm:pt modelId="{532B5F32-0479-4934-B72B-A41E4C753B14}" type="pres">
      <dgm:prSet presAssocID="{E92EDB28-06B9-40AB-ADA9-E804E0D1B69D}" presName="parentShp" presStyleLbl="node1" presStyleIdx="2" presStyleCnt="7">
        <dgm:presLayoutVars>
          <dgm:bulletEnabled val="1"/>
        </dgm:presLayoutVars>
      </dgm:prSet>
      <dgm:spPr/>
      <dgm:t>
        <a:bodyPr/>
        <a:lstStyle/>
        <a:p>
          <a:endParaRPr lang="en-US"/>
        </a:p>
      </dgm:t>
    </dgm:pt>
    <dgm:pt modelId="{DA095B61-D6E7-4137-A917-8BBBA20656B1}" type="pres">
      <dgm:prSet presAssocID="{E92EDB28-06B9-40AB-ADA9-E804E0D1B69D}" presName="childShp" presStyleLbl="bgAccFollowNode1" presStyleIdx="2" presStyleCnt="7">
        <dgm:presLayoutVars>
          <dgm:bulletEnabled val="1"/>
        </dgm:presLayoutVars>
      </dgm:prSet>
      <dgm:spPr/>
    </dgm:pt>
    <dgm:pt modelId="{F1DC34F2-51FB-4E7E-93F6-8E223A45205C}" type="pres">
      <dgm:prSet presAssocID="{C71B8EE8-BD35-4FB8-B7FD-41AD88B6D5FD}" presName="spacing" presStyleCnt="0"/>
      <dgm:spPr/>
    </dgm:pt>
    <dgm:pt modelId="{D079019A-A3EB-4C2D-B40F-170F41998189}" type="pres">
      <dgm:prSet presAssocID="{C69AA434-CFCC-449F-BF21-4CBE4E44E93E}" presName="linNode" presStyleCnt="0"/>
      <dgm:spPr/>
    </dgm:pt>
    <dgm:pt modelId="{91D53858-52AA-40CE-B707-F8ECD11C5A87}" type="pres">
      <dgm:prSet presAssocID="{C69AA434-CFCC-449F-BF21-4CBE4E44E93E}" presName="parentShp" presStyleLbl="node1" presStyleIdx="3" presStyleCnt="7">
        <dgm:presLayoutVars>
          <dgm:bulletEnabled val="1"/>
        </dgm:presLayoutVars>
      </dgm:prSet>
      <dgm:spPr/>
      <dgm:t>
        <a:bodyPr/>
        <a:lstStyle/>
        <a:p>
          <a:endParaRPr lang="en-US"/>
        </a:p>
      </dgm:t>
    </dgm:pt>
    <dgm:pt modelId="{27AB2DF9-D8CE-4EFB-917E-C46969068E67}" type="pres">
      <dgm:prSet presAssocID="{C69AA434-CFCC-449F-BF21-4CBE4E44E93E}" presName="childShp" presStyleLbl="bgAccFollowNode1" presStyleIdx="3" presStyleCnt="7">
        <dgm:presLayoutVars>
          <dgm:bulletEnabled val="1"/>
        </dgm:presLayoutVars>
      </dgm:prSet>
      <dgm:spPr/>
    </dgm:pt>
    <dgm:pt modelId="{C39191A4-DECD-42D2-ACC3-BA707FF26E27}" type="pres">
      <dgm:prSet presAssocID="{7CAF8FCD-9426-4FE9-A9A3-B0C04BD1A400}" presName="spacing" presStyleCnt="0"/>
      <dgm:spPr/>
    </dgm:pt>
    <dgm:pt modelId="{BADF9964-39C3-4E94-8D9C-C520CA28A173}" type="pres">
      <dgm:prSet presAssocID="{F48D99D9-9160-4FE5-8F20-1E285ACC5565}" presName="linNode" presStyleCnt="0"/>
      <dgm:spPr/>
    </dgm:pt>
    <dgm:pt modelId="{B41B015F-B232-48B6-A878-427CC08BE665}" type="pres">
      <dgm:prSet presAssocID="{F48D99D9-9160-4FE5-8F20-1E285ACC5565}" presName="parentShp" presStyleLbl="node1" presStyleIdx="4" presStyleCnt="7">
        <dgm:presLayoutVars>
          <dgm:bulletEnabled val="1"/>
        </dgm:presLayoutVars>
      </dgm:prSet>
      <dgm:spPr/>
      <dgm:t>
        <a:bodyPr/>
        <a:lstStyle/>
        <a:p>
          <a:endParaRPr lang="en-US"/>
        </a:p>
      </dgm:t>
    </dgm:pt>
    <dgm:pt modelId="{703F5610-96AE-44F2-882D-044FC93F186C}" type="pres">
      <dgm:prSet presAssocID="{F48D99D9-9160-4FE5-8F20-1E285ACC5565}" presName="childShp" presStyleLbl="bgAccFollowNode1" presStyleIdx="4" presStyleCnt="7">
        <dgm:presLayoutVars>
          <dgm:bulletEnabled val="1"/>
        </dgm:presLayoutVars>
      </dgm:prSet>
      <dgm:spPr/>
    </dgm:pt>
    <dgm:pt modelId="{C122DE8D-E6C9-4488-80ED-F91D16D9B04D}" type="pres">
      <dgm:prSet presAssocID="{93233C14-5036-46AF-B075-C229F4333DB1}" presName="spacing" presStyleCnt="0"/>
      <dgm:spPr/>
    </dgm:pt>
    <dgm:pt modelId="{B7F74622-86BD-4301-A6EF-6B8B288CEDE8}" type="pres">
      <dgm:prSet presAssocID="{1F912A9A-3D43-43B5-9B43-32BAF5480302}" presName="linNode" presStyleCnt="0"/>
      <dgm:spPr/>
    </dgm:pt>
    <dgm:pt modelId="{6D0312D1-32B1-427D-91EE-AAB102E236AF}" type="pres">
      <dgm:prSet presAssocID="{1F912A9A-3D43-43B5-9B43-32BAF5480302}" presName="parentShp" presStyleLbl="node1" presStyleIdx="5" presStyleCnt="7">
        <dgm:presLayoutVars>
          <dgm:bulletEnabled val="1"/>
        </dgm:presLayoutVars>
      </dgm:prSet>
      <dgm:spPr/>
      <dgm:t>
        <a:bodyPr/>
        <a:lstStyle/>
        <a:p>
          <a:endParaRPr lang="en-US"/>
        </a:p>
      </dgm:t>
    </dgm:pt>
    <dgm:pt modelId="{45DA63D7-7969-43C5-AE77-CA7E7C3DDAB2}" type="pres">
      <dgm:prSet presAssocID="{1F912A9A-3D43-43B5-9B43-32BAF5480302}" presName="childShp" presStyleLbl="bgAccFollowNode1" presStyleIdx="5" presStyleCnt="7">
        <dgm:presLayoutVars>
          <dgm:bulletEnabled val="1"/>
        </dgm:presLayoutVars>
      </dgm:prSet>
      <dgm:spPr/>
    </dgm:pt>
    <dgm:pt modelId="{D03EBCB5-B703-49DB-A0FE-8EB0AE268DCB}" type="pres">
      <dgm:prSet presAssocID="{29504573-A221-46E5-BAA4-B60E7252BAC7}" presName="spacing" presStyleCnt="0"/>
      <dgm:spPr/>
    </dgm:pt>
    <dgm:pt modelId="{D7BE5146-B247-4DEA-84B8-81C8E1735E4C}" type="pres">
      <dgm:prSet presAssocID="{70DA8D8A-BDDD-4F2E-8FF2-1EFBE34ACA85}" presName="linNode" presStyleCnt="0"/>
      <dgm:spPr/>
    </dgm:pt>
    <dgm:pt modelId="{630CEB07-25AD-4E73-822D-92711B9980D9}" type="pres">
      <dgm:prSet presAssocID="{70DA8D8A-BDDD-4F2E-8FF2-1EFBE34ACA85}" presName="parentShp" presStyleLbl="node1" presStyleIdx="6" presStyleCnt="7">
        <dgm:presLayoutVars>
          <dgm:bulletEnabled val="1"/>
        </dgm:presLayoutVars>
      </dgm:prSet>
      <dgm:spPr/>
      <dgm:t>
        <a:bodyPr/>
        <a:lstStyle/>
        <a:p>
          <a:endParaRPr lang="en-US"/>
        </a:p>
      </dgm:t>
    </dgm:pt>
    <dgm:pt modelId="{C7546F7B-607A-453A-9B64-5EB023E03FD8}" type="pres">
      <dgm:prSet presAssocID="{70DA8D8A-BDDD-4F2E-8FF2-1EFBE34ACA85}" presName="childShp" presStyleLbl="bgAccFollowNode1" presStyleIdx="6" presStyleCnt="7">
        <dgm:presLayoutVars>
          <dgm:bulletEnabled val="1"/>
        </dgm:presLayoutVars>
      </dgm:prSet>
      <dgm:spPr/>
    </dgm:pt>
  </dgm:ptLst>
  <dgm:cxnLst>
    <dgm:cxn modelId="{1337CE00-9EC1-4E19-8056-D7E5E6BAF1E5}" type="presOf" srcId="{70DA8D8A-BDDD-4F2E-8FF2-1EFBE34ACA85}" destId="{630CEB07-25AD-4E73-822D-92711B9980D9}" srcOrd="0" destOrd="0" presId="urn:microsoft.com/office/officeart/2005/8/layout/vList6"/>
    <dgm:cxn modelId="{909D39A5-39C3-4C42-A3DD-61E35CDE4583}" srcId="{3FB09596-FF7B-481E-B93F-63E911CEB10E}" destId="{293B4ECA-1899-4FF3-A22A-6412DA3E1192}" srcOrd="1" destOrd="0" parTransId="{6C7102A8-1C45-40E4-8D2B-5D52A17E2B5D}" sibTransId="{103D8D71-DE35-4691-81CE-7BB9904C845A}"/>
    <dgm:cxn modelId="{143E5CE2-409B-4631-B3F2-22C66DCAA725}" type="presOf" srcId="{F48D99D9-9160-4FE5-8F20-1E285ACC5565}" destId="{B41B015F-B232-48B6-A878-427CC08BE665}" srcOrd="0" destOrd="0" presId="urn:microsoft.com/office/officeart/2005/8/layout/vList6"/>
    <dgm:cxn modelId="{6D05A4C2-0389-4C36-A05E-1A04A70EF3CF}" type="presOf" srcId="{1F912A9A-3D43-43B5-9B43-32BAF5480302}" destId="{6D0312D1-32B1-427D-91EE-AAB102E236AF}" srcOrd="0" destOrd="0" presId="urn:microsoft.com/office/officeart/2005/8/layout/vList6"/>
    <dgm:cxn modelId="{A7519B79-4C14-4EA6-9C45-9627D364D921}" type="presOf" srcId="{75D45D6F-A41F-4422-A496-A463A154D3B3}" destId="{CCA07218-E044-45C6-9A5D-24B18348B105}" srcOrd="0" destOrd="0" presId="urn:microsoft.com/office/officeart/2005/8/layout/vList6"/>
    <dgm:cxn modelId="{4626BEED-41D7-442C-9FB8-4219866AE7AB}" type="presOf" srcId="{293B4ECA-1899-4FF3-A22A-6412DA3E1192}" destId="{B698B3F6-B5D0-40E6-AB87-1724ABB3BAF6}" srcOrd="0" destOrd="0" presId="urn:microsoft.com/office/officeart/2005/8/layout/vList6"/>
    <dgm:cxn modelId="{50CEDCDD-3680-4444-8285-01E007817817}" srcId="{3FB09596-FF7B-481E-B93F-63E911CEB10E}" destId="{F48D99D9-9160-4FE5-8F20-1E285ACC5565}" srcOrd="4" destOrd="0" parTransId="{8FEDCA22-B996-46BC-ADB4-B6EE51CB0827}" sibTransId="{93233C14-5036-46AF-B075-C229F4333DB1}"/>
    <dgm:cxn modelId="{93A7FCAC-B65B-4D8D-8C3F-C5BEA30A844E}" srcId="{3FB09596-FF7B-481E-B93F-63E911CEB10E}" destId="{75D45D6F-A41F-4422-A496-A463A154D3B3}" srcOrd="0" destOrd="0" parTransId="{5113632B-C446-46F0-8BB2-54E6284A9A3E}" sibTransId="{C6718679-D3B7-40AF-85CA-19F30F83DB23}"/>
    <dgm:cxn modelId="{5732E6CE-FDB0-4886-8A52-6C104CFD80E5}" type="presOf" srcId="{C69AA434-CFCC-449F-BF21-4CBE4E44E93E}" destId="{91D53858-52AA-40CE-B707-F8ECD11C5A87}" srcOrd="0" destOrd="0" presId="urn:microsoft.com/office/officeart/2005/8/layout/vList6"/>
    <dgm:cxn modelId="{52588123-02D6-4C0E-AF41-A5184B956288}" srcId="{3FB09596-FF7B-481E-B93F-63E911CEB10E}" destId="{C69AA434-CFCC-449F-BF21-4CBE4E44E93E}" srcOrd="3" destOrd="0" parTransId="{449475D3-E8C9-4556-8B56-7E8E47F4FABD}" sibTransId="{7CAF8FCD-9426-4FE9-A9A3-B0C04BD1A400}"/>
    <dgm:cxn modelId="{938281AE-18F5-428E-8038-629854E8BAD4}" type="presOf" srcId="{3FB09596-FF7B-481E-B93F-63E911CEB10E}" destId="{4E0D21C3-4672-456C-B3ED-99486A173E02}" srcOrd="0" destOrd="0" presId="urn:microsoft.com/office/officeart/2005/8/layout/vList6"/>
    <dgm:cxn modelId="{834CD250-8759-461D-8AF6-A21F341C5BBD}" srcId="{3FB09596-FF7B-481E-B93F-63E911CEB10E}" destId="{E92EDB28-06B9-40AB-ADA9-E804E0D1B69D}" srcOrd="2" destOrd="0" parTransId="{677A491C-D1CB-435C-A046-CCB4C01617B4}" sibTransId="{C71B8EE8-BD35-4FB8-B7FD-41AD88B6D5FD}"/>
    <dgm:cxn modelId="{73D328C3-5904-40E7-B852-0D2B8DCC853C}" type="presOf" srcId="{E92EDB28-06B9-40AB-ADA9-E804E0D1B69D}" destId="{532B5F32-0479-4934-B72B-A41E4C753B14}" srcOrd="0" destOrd="0" presId="urn:microsoft.com/office/officeart/2005/8/layout/vList6"/>
    <dgm:cxn modelId="{BB3106EB-89E9-4D5A-A047-76CA853D2B29}" srcId="{3FB09596-FF7B-481E-B93F-63E911CEB10E}" destId="{1F912A9A-3D43-43B5-9B43-32BAF5480302}" srcOrd="5" destOrd="0" parTransId="{D1336F0A-2C46-463F-88BE-B25E9F9E0551}" sibTransId="{29504573-A221-46E5-BAA4-B60E7252BAC7}"/>
    <dgm:cxn modelId="{264B440A-3E3A-494B-BB9A-10ACF4293271}" srcId="{3FB09596-FF7B-481E-B93F-63E911CEB10E}" destId="{70DA8D8A-BDDD-4F2E-8FF2-1EFBE34ACA85}" srcOrd="6" destOrd="0" parTransId="{0DF877D0-676B-42FD-B76C-F33028CD51D4}" sibTransId="{F22B9A35-89EC-4701-BBED-E277A7560362}"/>
    <dgm:cxn modelId="{E1716EF1-E894-497C-A984-D8D9B8161E19}" type="presParOf" srcId="{4E0D21C3-4672-456C-B3ED-99486A173E02}" destId="{B9E2F55D-E5D3-45FF-BEF2-EDBFB598AA92}" srcOrd="0" destOrd="0" presId="urn:microsoft.com/office/officeart/2005/8/layout/vList6"/>
    <dgm:cxn modelId="{ABCAFA69-4872-48B1-815A-A0F17C2CBC09}" type="presParOf" srcId="{B9E2F55D-E5D3-45FF-BEF2-EDBFB598AA92}" destId="{CCA07218-E044-45C6-9A5D-24B18348B105}" srcOrd="0" destOrd="0" presId="urn:microsoft.com/office/officeart/2005/8/layout/vList6"/>
    <dgm:cxn modelId="{D58A05B3-36EE-4181-A88D-31C378CD3C3D}" type="presParOf" srcId="{B9E2F55D-E5D3-45FF-BEF2-EDBFB598AA92}" destId="{28AC4198-B461-45CC-BE0B-D7118C91652C}" srcOrd="1" destOrd="0" presId="urn:microsoft.com/office/officeart/2005/8/layout/vList6"/>
    <dgm:cxn modelId="{4D021405-40FB-4848-8801-1EC3EE2D0174}" type="presParOf" srcId="{4E0D21C3-4672-456C-B3ED-99486A173E02}" destId="{65D325D4-0263-4771-94CB-FD8266A128C5}" srcOrd="1" destOrd="0" presId="urn:microsoft.com/office/officeart/2005/8/layout/vList6"/>
    <dgm:cxn modelId="{895B02EB-8E00-4256-AA6D-8F6CC6FBE064}" type="presParOf" srcId="{4E0D21C3-4672-456C-B3ED-99486A173E02}" destId="{33FF5C2B-D945-4E7B-95B5-FC9CDF224B83}" srcOrd="2" destOrd="0" presId="urn:microsoft.com/office/officeart/2005/8/layout/vList6"/>
    <dgm:cxn modelId="{1D7D7022-9BED-4D7E-BED8-D34FC7BFC5AF}" type="presParOf" srcId="{33FF5C2B-D945-4E7B-95B5-FC9CDF224B83}" destId="{B698B3F6-B5D0-40E6-AB87-1724ABB3BAF6}" srcOrd="0" destOrd="0" presId="urn:microsoft.com/office/officeart/2005/8/layout/vList6"/>
    <dgm:cxn modelId="{DC19A57E-6450-4893-A14E-4445AE06048A}" type="presParOf" srcId="{33FF5C2B-D945-4E7B-95B5-FC9CDF224B83}" destId="{2E97EB71-A7F1-4D04-9858-B9E0032268F5}" srcOrd="1" destOrd="0" presId="urn:microsoft.com/office/officeart/2005/8/layout/vList6"/>
    <dgm:cxn modelId="{511DA146-818F-4576-ABEE-011FE0FC9F1C}" type="presParOf" srcId="{4E0D21C3-4672-456C-B3ED-99486A173E02}" destId="{A6FDF013-230A-4E06-9FA5-CBE710B8C731}" srcOrd="3" destOrd="0" presId="urn:microsoft.com/office/officeart/2005/8/layout/vList6"/>
    <dgm:cxn modelId="{7BCDC79A-281C-46FF-8410-50E1D77E8EE8}" type="presParOf" srcId="{4E0D21C3-4672-456C-B3ED-99486A173E02}" destId="{80203710-4D99-4717-A535-F69FD09E1352}" srcOrd="4" destOrd="0" presId="urn:microsoft.com/office/officeart/2005/8/layout/vList6"/>
    <dgm:cxn modelId="{E07E3E37-7CE4-4A4E-B8EC-439F67CB7799}" type="presParOf" srcId="{80203710-4D99-4717-A535-F69FD09E1352}" destId="{532B5F32-0479-4934-B72B-A41E4C753B14}" srcOrd="0" destOrd="0" presId="urn:microsoft.com/office/officeart/2005/8/layout/vList6"/>
    <dgm:cxn modelId="{9F80B8B0-B772-4941-B181-138742155FDB}" type="presParOf" srcId="{80203710-4D99-4717-A535-F69FD09E1352}" destId="{DA095B61-D6E7-4137-A917-8BBBA20656B1}" srcOrd="1" destOrd="0" presId="urn:microsoft.com/office/officeart/2005/8/layout/vList6"/>
    <dgm:cxn modelId="{5F066DB1-C32D-48C3-8524-8D43F0DBE928}" type="presParOf" srcId="{4E0D21C3-4672-456C-B3ED-99486A173E02}" destId="{F1DC34F2-51FB-4E7E-93F6-8E223A45205C}" srcOrd="5" destOrd="0" presId="urn:microsoft.com/office/officeart/2005/8/layout/vList6"/>
    <dgm:cxn modelId="{EFCC0088-485F-4803-A24F-E5D6CC234A73}" type="presParOf" srcId="{4E0D21C3-4672-456C-B3ED-99486A173E02}" destId="{D079019A-A3EB-4C2D-B40F-170F41998189}" srcOrd="6" destOrd="0" presId="urn:microsoft.com/office/officeart/2005/8/layout/vList6"/>
    <dgm:cxn modelId="{8B434A74-DCBE-4DA4-8308-99446E355688}" type="presParOf" srcId="{D079019A-A3EB-4C2D-B40F-170F41998189}" destId="{91D53858-52AA-40CE-B707-F8ECD11C5A87}" srcOrd="0" destOrd="0" presId="urn:microsoft.com/office/officeart/2005/8/layout/vList6"/>
    <dgm:cxn modelId="{E65313D1-8084-490D-80D3-857BFDCE65F2}" type="presParOf" srcId="{D079019A-A3EB-4C2D-B40F-170F41998189}" destId="{27AB2DF9-D8CE-4EFB-917E-C46969068E67}" srcOrd="1" destOrd="0" presId="urn:microsoft.com/office/officeart/2005/8/layout/vList6"/>
    <dgm:cxn modelId="{861A6879-DDBF-46B1-A50A-E36D951455B5}" type="presParOf" srcId="{4E0D21C3-4672-456C-B3ED-99486A173E02}" destId="{C39191A4-DECD-42D2-ACC3-BA707FF26E27}" srcOrd="7" destOrd="0" presId="urn:microsoft.com/office/officeart/2005/8/layout/vList6"/>
    <dgm:cxn modelId="{F4E2099F-CDDB-44EC-A7F9-C3F0A68E562F}" type="presParOf" srcId="{4E0D21C3-4672-456C-B3ED-99486A173E02}" destId="{BADF9964-39C3-4E94-8D9C-C520CA28A173}" srcOrd="8" destOrd="0" presId="urn:microsoft.com/office/officeart/2005/8/layout/vList6"/>
    <dgm:cxn modelId="{14AF5B07-D42E-4342-9E39-F2E7E5F4572B}" type="presParOf" srcId="{BADF9964-39C3-4E94-8D9C-C520CA28A173}" destId="{B41B015F-B232-48B6-A878-427CC08BE665}" srcOrd="0" destOrd="0" presId="urn:microsoft.com/office/officeart/2005/8/layout/vList6"/>
    <dgm:cxn modelId="{8BCD26AC-24C6-40A7-8F71-57828263814A}" type="presParOf" srcId="{BADF9964-39C3-4E94-8D9C-C520CA28A173}" destId="{703F5610-96AE-44F2-882D-044FC93F186C}" srcOrd="1" destOrd="0" presId="urn:microsoft.com/office/officeart/2005/8/layout/vList6"/>
    <dgm:cxn modelId="{EC5629F0-2572-40D6-814D-67F0C7719EBA}" type="presParOf" srcId="{4E0D21C3-4672-456C-B3ED-99486A173E02}" destId="{C122DE8D-E6C9-4488-80ED-F91D16D9B04D}" srcOrd="9" destOrd="0" presId="urn:microsoft.com/office/officeart/2005/8/layout/vList6"/>
    <dgm:cxn modelId="{E9CEB179-E491-4338-8599-8E7D7B8E43E6}" type="presParOf" srcId="{4E0D21C3-4672-456C-B3ED-99486A173E02}" destId="{B7F74622-86BD-4301-A6EF-6B8B288CEDE8}" srcOrd="10" destOrd="0" presId="urn:microsoft.com/office/officeart/2005/8/layout/vList6"/>
    <dgm:cxn modelId="{458948EA-10E2-4CC9-BF44-A1ABD73F6DD3}" type="presParOf" srcId="{B7F74622-86BD-4301-A6EF-6B8B288CEDE8}" destId="{6D0312D1-32B1-427D-91EE-AAB102E236AF}" srcOrd="0" destOrd="0" presId="urn:microsoft.com/office/officeart/2005/8/layout/vList6"/>
    <dgm:cxn modelId="{5989BD73-9DC7-40FF-9118-74E9341A0FE3}" type="presParOf" srcId="{B7F74622-86BD-4301-A6EF-6B8B288CEDE8}" destId="{45DA63D7-7969-43C5-AE77-CA7E7C3DDAB2}" srcOrd="1" destOrd="0" presId="urn:microsoft.com/office/officeart/2005/8/layout/vList6"/>
    <dgm:cxn modelId="{B6421943-F77C-497D-A029-40F0D0646517}" type="presParOf" srcId="{4E0D21C3-4672-456C-B3ED-99486A173E02}" destId="{D03EBCB5-B703-49DB-A0FE-8EB0AE268DCB}" srcOrd="11" destOrd="0" presId="urn:microsoft.com/office/officeart/2005/8/layout/vList6"/>
    <dgm:cxn modelId="{892AA4F2-9F56-4A3B-B5BA-42BE3FD645DF}" type="presParOf" srcId="{4E0D21C3-4672-456C-B3ED-99486A173E02}" destId="{D7BE5146-B247-4DEA-84B8-81C8E1735E4C}" srcOrd="12" destOrd="0" presId="urn:microsoft.com/office/officeart/2005/8/layout/vList6"/>
    <dgm:cxn modelId="{286C9517-20F9-41A1-A49F-44EBB35FD14C}" type="presParOf" srcId="{D7BE5146-B247-4DEA-84B8-81C8E1735E4C}" destId="{630CEB07-25AD-4E73-822D-92711B9980D9}" srcOrd="0" destOrd="0" presId="urn:microsoft.com/office/officeart/2005/8/layout/vList6"/>
    <dgm:cxn modelId="{81B48F55-7757-4CA0-A814-455C8F41427E}" type="presParOf" srcId="{D7BE5146-B247-4DEA-84B8-81C8E1735E4C}" destId="{C7546F7B-607A-453A-9B64-5EB023E03FD8}" srcOrd="1" destOrd="0" presId="urn:microsoft.com/office/officeart/2005/8/layout/v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8AC4198-B461-45CC-BE0B-D7118C91652C}">
      <dsp:nvSpPr>
        <dsp:cNvPr id="0" name=""/>
        <dsp:cNvSpPr/>
      </dsp:nvSpPr>
      <dsp:spPr>
        <a:xfrm>
          <a:off x="2438399" y="3571"/>
          <a:ext cx="3657600" cy="533796"/>
        </a:xfrm>
        <a:prstGeom prst="rightArrow">
          <a:avLst>
            <a:gd name="adj1" fmla="val 75000"/>
            <a:gd name="adj2" fmla="val 50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CCA07218-E044-45C6-9A5D-24B18348B105}">
      <dsp:nvSpPr>
        <dsp:cNvPr id="0" name=""/>
        <dsp:cNvSpPr/>
      </dsp:nvSpPr>
      <dsp:spPr>
        <a:xfrm>
          <a:off x="0" y="3571"/>
          <a:ext cx="2438400" cy="53379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kern="1200" dirty="0" smtClean="0"/>
            <a:t>Be informed</a:t>
          </a:r>
          <a:endParaRPr lang="en-US" sz="1600" kern="1200" dirty="0"/>
        </a:p>
      </dsp:txBody>
      <dsp:txXfrm>
        <a:off x="26058" y="29629"/>
        <a:ext cx="2386284" cy="481680"/>
      </dsp:txXfrm>
    </dsp:sp>
    <dsp:sp modelId="{2E97EB71-A7F1-4D04-9858-B9E0032268F5}">
      <dsp:nvSpPr>
        <dsp:cNvPr id="0" name=""/>
        <dsp:cNvSpPr/>
      </dsp:nvSpPr>
      <dsp:spPr>
        <a:xfrm>
          <a:off x="2438399" y="590748"/>
          <a:ext cx="3657600" cy="533796"/>
        </a:xfrm>
        <a:prstGeom prst="rightArrow">
          <a:avLst>
            <a:gd name="adj1" fmla="val 75000"/>
            <a:gd name="adj2" fmla="val 50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698B3F6-B5D0-40E6-AB87-1724ABB3BAF6}">
      <dsp:nvSpPr>
        <dsp:cNvPr id="0" name=""/>
        <dsp:cNvSpPr/>
      </dsp:nvSpPr>
      <dsp:spPr>
        <a:xfrm>
          <a:off x="0" y="590748"/>
          <a:ext cx="2438400" cy="533796"/>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kern="1200" dirty="0" smtClean="0"/>
            <a:t>Object</a:t>
          </a:r>
          <a:endParaRPr lang="en-US" sz="1600" kern="1200" dirty="0"/>
        </a:p>
      </dsp:txBody>
      <dsp:txXfrm>
        <a:off x="26058" y="616806"/>
        <a:ext cx="2386284" cy="481680"/>
      </dsp:txXfrm>
    </dsp:sp>
    <dsp:sp modelId="{DA095B61-D6E7-4137-A917-8BBBA20656B1}">
      <dsp:nvSpPr>
        <dsp:cNvPr id="0" name=""/>
        <dsp:cNvSpPr/>
      </dsp:nvSpPr>
      <dsp:spPr>
        <a:xfrm>
          <a:off x="2438399" y="1177925"/>
          <a:ext cx="3657600" cy="533796"/>
        </a:xfrm>
        <a:prstGeom prst="rightArrow">
          <a:avLst>
            <a:gd name="adj1" fmla="val 75000"/>
            <a:gd name="adj2" fmla="val 50000"/>
          </a:avLst>
        </a:prstGeom>
        <a:solidFill>
          <a:schemeClr val="accent4">
            <a:tint val="40000"/>
            <a:alpha val="90000"/>
            <a:hueOff val="0"/>
            <a:satOff val="0"/>
            <a:lumOff val="0"/>
            <a:alphaOff val="0"/>
          </a:schemeClr>
        </a:solidFill>
        <a:ln w="12700" cap="flat" cmpd="sng" algn="ctr">
          <a:solidFill>
            <a:schemeClr val="accent4">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32B5F32-0479-4934-B72B-A41E4C753B14}">
      <dsp:nvSpPr>
        <dsp:cNvPr id="0" name=""/>
        <dsp:cNvSpPr/>
      </dsp:nvSpPr>
      <dsp:spPr>
        <a:xfrm>
          <a:off x="0" y="1177925"/>
          <a:ext cx="2438400" cy="533796"/>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kern="1200" dirty="0" smtClean="0"/>
            <a:t>Access</a:t>
          </a:r>
          <a:endParaRPr lang="en-US" sz="1600" kern="1200" dirty="0"/>
        </a:p>
      </dsp:txBody>
      <dsp:txXfrm>
        <a:off x="26058" y="1203983"/>
        <a:ext cx="2386284" cy="481680"/>
      </dsp:txXfrm>
    </dsp:sp>
    <dsp:sp modelId="{27AB2DF9-D8CE-4EFB-917E-C46969068E67}">
      <dsp:nvSpPr>
        <dsp:cNvPr id="0" name=""/>
        <dsp:cNvSpPr/>
      </dsp:nvSpPr>
      <dsp:spPr>
        <a:xfrm>
          <a:off x="2438399" y="1765101"/>
          <a:ext cx="3657600" cy="533796"/>
        </a:xfrm>
        <a:prstGeom prst="rightArrow">
          <a:avLst>
            <a:gd name="adj1" fmla="val 75000"/>
            <a:gd name="adj2" fmla="val 50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1D53858-52AA-40CE-B707-F8ECD11C5A87}">
      <dsp:nvSpPr>
        <dsp:cNvPr id="0" name=""/>
        <dsp:cNvSpPr/>
      </dsp:nvSpPr>
      <dsp:spPr>
        <a:xfrm>
          <a:off x="0" y="1765101"/>
          <a:ext cx="2438400" cy="533796"/>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kern="1200" dirty="0" smtClean="0"/>
            <a:t>Correct errors</a:t>
          </a:r>
          <a:endParaRPr lang="en-US" sz="1600" kern="1200" dirty="0"/>
        </a:p>
      </dsp:txBody>
      <dsp:txXfrm>
        <a:off x="26058" y="1791159"/>
        <a:ext cx="2386284" cy="481680"/>
      </dsp:txXfrm>
    </dsp:sp>
    <dsp:sp modelId="{703F5610-96AE-44F2-882D-044FC93F186C}">
      <dsp:nvSpPr>
        <dsp:cNvPr id="0" name=""/>
        <dsp:cNvSpPr/>
      </dsp:nvSpPr>
      <dsp:spPr>
        <a:xfrm>
          <a:off x="2438400" y="2352278"/>
          <a:ext cx="3657600" cy="533796"/>
        </a:xfrm>
        <a:prstGeom prst="rightArrow">
          <a:avLst>
            <a:gd name="adj1" fmla="val 75000"/>
            <a:gd name="adj2" fmla="val 50000"/>
          </a:avLst>
        </a:prstGeom>
        <a:solidFill>
          <a:schemeClr val="accent6">
            <a:tint val="40000"/>
            <a:alpha val="90000"/>
            <a:hueOff val="0"/>
            <a:satOff val="0"/>
            <a:lumOff val="0"/>
            <a:alphaOff val="0"/>
          </a:schemeClr>
        </a:solidFill>
        <a:ln w="12700" cap="flat" cmpd="sng" algn="ctr">
          <a:solidFill>
            <a:schemeClr val="accent6">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41B015F-B232-48B6-A878-427CC08BE665}">
      <dsp:nvSpPr>
        <dsp:cNvPr id="0" name=""/>
        <dsp:cNvSpPr/>
      </dsp:nvSpPr>
      <dsp:spPr>
        <a:xfrm>
          <a:off x="0" y="2352278"/>
          <a:ext cx="2438400" cy="533796"/>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kern="1200" dirty="0" smtClean="0"/>
            <a:t>Erasure/blocking of personal data</a:t>
          </a:r>
          <a:endParaRPr lang="en-US" sz="1600" kern="1200" dirty="0"/>
        </a:p>
      </dsp:txBody>
      <dsp:txXfrm>
        <a:off x="26058" y="2378336"/>
        <a:ext cx="2386284" cy="481680"/>
      </dsp:txXfrm>
    </dsp:sp>
    <dsp:sp modelId="{45DA63D7-7969-43C5-AE77-CA7E7C3DDAB2}">
      <dsp:nvSpPr>
        <dsp:cNvPr id="0" name=""/>
        <dsp:cNvSpPr/>
      </dsp:nvSpPr>
      <dsp:spPr>
        <a:xfrm>
          <a:off x="2438400" y="2939454"/>
          <a:ext cx="3657600" cy="533796"/>
        </a:xfrm>
        <a:prstGeom prst="rightArrow">
          <a:avLst>
            <a:gd name="adj1" fmla="val 75000"/>
            <a:gd name="adj2" fmla="val 50000"/>
          </a:avLst>
        </a:prstGeom>
        <a:solidFill>
          <a:schemeClr val="accent2">
            <a:tint val="40000"/>
            <a:alpha val="90000"/>
            <a:hueOff val="0"/>
            <a:satOff val="0"/>
            <a:lumOff val="0"/>
            <a:alphaOff val="0"/>
          </a:schemeClr>
        </a:solidFill>
        <a:ln w="12700" cap="flat" cmpd="sng" algn="ctr">
          <a:solidFill>
            <a:schemeClr val="accent2">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D0312D1-32B1-427D-91EE-AAB102E236AF}">
      <dsp:nvSpPr>
        <dsp:cNvPr id="0" name=""/>
        <dsp:cNvSpPr/>
      </dsp:nvSpPr>
      <dsp:spPr>
        <a:xfrm>
          <a:off x="0" y="2939454"/>
          <a:ext cx="2438400" cy="533796"/>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kern="1200" dirty="0" smtClean="0"/>
            <a:t>Data portability</a:t>
          </a:r>
          <a:endParaRPr lang="en-US" sz="1600" kern="1200" dirty="0"/>
        </a:p>
      </dsp:txBody>
      <dsp:txXfrm>
        <a:off x="26058" y="2965512"/>
        <a:ext cx="2386284" cy="481680"/>
      </dsp:txXfrm>
    </dsp:sp>
    <dsp:sp modelId="{C7546F7B-607A-453A-9B64-5EB023E03FD8}">
      <dsp:nvSpPr>
        <dsp:cNvPr id="0" name=""/>
        <dsp:cNvSpPr/>
      </dsp:nvSpPr>
      <dsp:spPr>
        <a:xfrm>
          <a:off x="2438400" y="3526631"/>
          <a:ext cx="3657600" cy="533796"/>
        </a:xfrm>
        <a:prstGeom prst="rightArrow">
          <a:avLst>
            <a:gd name="adj1" fmla="val 75000"/>
            <a:gd name="adj2" fmla="val 50000"/>
          </a:avLst>
        </a:prstGeom>
        <a:solidFill>
          <a:schemeClr val="accent3">
            <a:tint val="40000"/>
            <a:alpha val="90000"/>
            <a:hueOff val="0"/>
            <a:satOff val="0"/>
            <a:lumOff val="0"/>
            <a:alphaOff val="0"/>
          </a:schemeClr>
        </a:solidFill>
        <a:ln w="12700" cap="flat" cmpd="sng" algn="ctr">
          <a:solidFill>
            <a:schemeClr val="accent3">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30CEB07-25AD-4E73-822D-92711B9980D9}">
      <dsp:nvSpPr>
        <dsp:cNvPr id="0" name=""/>
        <dsp:cNvSpPr/>
      </dsp:nvSpPr>
      <dsp:spPr>
        <a:xfrm>
          <a:off x="0" y="3526631"/>
          <a:ext cx="2438400" cy="533796"/>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30480" rIns="60960" bIns="30480" numCol="1" spcCol="1270" anchor="ctr" anchorCtr="0">
          <a:noAutofit/>
        </a:bodyPr>
        <a:lstStyle/>
        <a:p>
          <a:pPr lvl="0" algn="ctr" defTabSz="711200">
            <a:lnSpc>
              <a:spcPct val="90000"/>
            </a:lnSpc>
            <a:spcBef>
              <a:spcPct val="0"/>
            </a:spcBef>
            <a:spcAft>
              <a:spcPct val="35000"/>
            </a:spcAft>
          </a:pPr>
          <a:r>
            <a:rPr lang="en-US" sz="1600" kern="1200" dirty="0" smtClean="0"/>
            <a:t>Damages </a:t>
          </a:r>
          <a:endParaRPr lang="en-US" sz="1600" kern="1200" dirty="0"/>
        </a:p>
      </dsp:txBody>
      <dsp:txXfrm>
        <a:off x="26058" y="3552689"/>
        <a:ext cx="2386284" cy="481680"/>
      </dsp:txXfrm>
    </dsp:sp>
  </dsp:spTree>
</dsp:drawing>
</file>

<file path=ppt/diagrams/layout1.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A79E8F-9FD8-4820-91F5-A99181E80DD2}" type="datetimeFigureOut">
              <a:rPr lang="en-US" smtClean="0"/>
              <a:t>2/13/2020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DEA214-5735-460F-94A2-153D48C20F39}" type="slidenum">
              <a:rPr lang="en-US" smtClean="0"/>
              <a:t>‹#›</a:t>
            </a:fld>
            <a:endParaRPr lang="en-US"/>
          </a:p>
        </p:txBody>
      </p:sp>
    </p:spTree>
    <p:extLst>
      <p:ext uri="{BB962C8B-B14F-4D97-AF65-F5344CB8AC3E}">
        <p14:creationId xmlns:p14="http://schemas.microsoft.com/office/powerpoint/2010/main" val="3227883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17" name="Shape 11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5878948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1008150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8387970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821268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27514787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5468323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68900175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40224076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8411749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21560716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1603905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0538512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6000618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97477819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65084832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77403790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40125515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9158267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9221209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81609345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80076944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9261432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14601949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393738105"/>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94241516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05507274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extLst>
      <p:ext uri="{BB962C8B-B14F-4D97-AF65-F5344CB8AC3E}">
        <p14:creationId xmlns:p14="http://schemas.microsoft.com/office/powerpoint/2010/main" val="385669545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6119815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91216088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29704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37352459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265485566"/>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648852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dirty="0"/>
          </a:p>
        </p:txBody>
      </p:sp>
    </p:spTree>
    <p:extLst>
      <p:ext uri="{BB962C8B-B14F-4D97-AF65-F5344CB8AC3E}">
        <p14:creationId xmlns:p14="http://schemas.microsoft.com/office/powerpoint/2010/main" val="57617395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82209753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48702044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33124401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52872676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895367001"/>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727772899"/>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928483621"/>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170111128"/>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6900421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5969844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52966983"/>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4215630148"/>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118276967"/>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0"/>
        <p:cNvGrpSpPr/>
        <p:nvPr/>
      </p:nvGrpSpPr>
      <p:grpSpPr>
        <a:xfrm>
          <a:off x="0" y="0"/>
          <a:ext cx="0" cy="0"/>
          <a:chOff x="0" y="0"/>
          <a:chExt cx="0" cy="0"/>
        </a:xfrm>
      </p:grpSpPr>
      <p:sp>
        <p:nvSpPr>
          <p:cNvPr id="301" name="Shape 30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302" name="Shape 302"/>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2642667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12359423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34657970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47957247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Shape 13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37" name="Shape 13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a:spcBef>
                <a:spcPts val="0"/>
              </a:spcBef>
              <a:buNone/>
            </a:pPr>
            <a:endParaRPr/>
          </a:p>
        </p:txBody>
      </p:sp>
    </p:spTree>
    <p:extLst>
      <p:ext uri="{BB962C8B-B14F-4D97-AF65-F5344CB8AC3E}">
        <p14:creationId xmlns:p14="http://schemas.microsoft.com/office/powerpoint/2010/main" val="26073741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6B7BF9D-ACB8-4BD1-B94E-A68C7077CF74}"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A5FC0-EAEC-417F-A412-632140BB7C10}" type="slidenum">
              <a:rPr lang="en-US" smtClean="0"/>
              <a:t>‹#›</a:t>
            </a:fld>
            <a:endParaRPr lang="en-US"/>
          </a:p>
        </p:txBody>
      </p:sp>
    </p:spTree>
    <p:extLst>
      <p:ext uri="{BB962C8B-B14F-4D97-AF65-F5344CB8AC3E}">
        <p14:creationId xmlns:p14="http://schemas.microsoft.com/office/powerpoint/2010/main" val="13398767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B7BF9D-ACB8-4BD1-B94E-A68C7077CF74}"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A5FC0-EAEC-417F-A412-632140BB7C10}" type="slidenum">
              <a:rPr lang="en-US" smtClean="0"/>
              <a:t>‹#›</a:t>
            </a:fld>
            <a:endParaRPr lang="en-US"/>
          </a:p>
        </p:txBody>
      </p:sp>
    </p:spTree>
    <p:extLst>
      <p:ext uri="{BB962C8B-B14F-4D97-AF65-F5344CB8AC3E}">
        <p14:creationId xmlns:p14="http://schemas.microsoft.com/office/powerpoint/2010/main" val="3395601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B7BF9D-ACB8-4BD1-B94E-A68C7077CF74}"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A5FC0-EAEC-417F-A412-632140BB7C10}" type="slidenum">
              <a:rPr lang="en-US" smtClean="0"/>
              <a:t>‹#›</a:t>
            </a:fld>
            <a:endParaRPr lang="en-US"/>
          </a:p>
        </p:txBody>
      </p:sp>
    </p:spTree>
    <p:extLst>
      <p:ext uri="{BB962C8B-B14F-4D97-AF65-F5344CB8AC3E}">
        <p14:creationId xmlns:p14="http://schemas.microsoft.com/office/powerpoint/2010/main" val="254044098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Blank inverted">
    <p:bg>
      <p:bgPr>
        <a:solidFill>
          <a:srgbClr val="222222"/>
        </a:solidFill>
        <a:effectLst/>
      </p:bgPr>
    </p:bg>
    <p:spTree>
      <p:nvGrpSpPr>
        <p:cNvPr id="1" name="Shape 95"/>
        <p:cNvGrpSpPr/>
        <p:nvPr/>
      </p:nvGrpSpPr>
      <p:grpSpPr>
        <a:xfrm>
          <a:off x="0" y="0"/>
          <a:ext cx="0" cy="0"/>
          <a:chOff x="0" y="0"/>
          <a:chExt cx="0" cy="0"/>
        </a:xfrm>
      </p:grpSpPr>
      <p:sp>
        <p:nvSpPr>
          <p:cNvPr id="96" name="Shape 96"/>
          <p:cNvSpPr/>
          <p:nvPr/>
        </p:nvSpPr>
        <p:spPr>
          <a:xfrm>
            <a:off x="-73433" y="-50800"/>
            <a:ext cx="4416833" cy="6952867"/>
          </a:xfrm>
          <a:custGeom>
            <a:avLst/>
            <a:gdLst/>
            <a:ahLst/>
            <a:cxnLst/>
            <a:rect l="0" t="0" r="0" b="0"/>
            <a:pathLst>
              <a:path w="132505" h="208586" extrusionOk="0">
                <a:moveTo>
                  <a:pt x="132505" y="207264"/>
                </a:moveTo>
                <a:lnTo>
                  <a:pt x="25063" y="0"/>
                </a:lnTo>
                <a:lnTo>
                  <a:pt x="0" y="202"/>
                </a:lnTo>
                <a:lnTo>
                  <a:pt x="1322" y="208586"/>
                </a:lnTo>
                <a:close/>
              </a:path>
            </a:pathLst>
          </a:custGeom>
          <a:solidFill>
            <a:srgbClr val="333333"/>
          </a:solidFill>
          <a:ln>
            <a:noFill/>
          </a:ln>
        </p:spPr>
      </p:sp>
      <p:sp>
        <p:nvSpPr>
          <p:cNvPr id="97" name="Shape 97"/>
          <p:cNvSpPr/>
          <p:nvPr/>
        </p:nvSpPr>
        <p:spPr>
          <a:xfrm flipH="1">
            <a:off x="-1204716" y="-23415"/>
            <a:ext cx="2345600" cy="998800"/>
          </a:xfrm>
          <a:prstGeom prst="parallelogram">
            <a:avLst>
              <a:gd name="adj" fmla="val 51542"/>
            </a:avLst>
          </a:prstGeom>
          <a:solidFill>
            <a:srgbClr val="FF8700"/>
          </a:solidFill>
          <a:ln>
            <a:noFill/>
          </a:ln>
        </p:spPr>
        <p:txBody>
          <a:bodyPr lIns="121900" tIns="121900" rIns="121900" bIns="121900" anchor="ctr" anchorCtr="0">
            <a:noAutofit/>
          </a:bodyPr>
          <a:lstStyle/>
          <a:p>
            <a:pPr lvl="0">
              <a:spcBef>
                <a:spcPts val="0"/>
              </a:spcBef>
              <a:buNone/>
            </a:pPr>
            <a:endParaRPr sz="2400"/>
          </a:p>
        </p:txBody>
      </p:sp>
      <p:sp>
        <p:nvSpPr>
          <p:cNvPr id="98" name="Shape 98"/>
          <p:cNvSpPr/>
          <p:nvPr/>
        </p:nvSpPr>
        <p:spPr>
          <a:xfrm flipH="1">
            <a:off x="629511" y="-12700"/>
            <a:ext cx="691200" cy="998800"/>
          </a:xfrm>
          <a:prstGeom prst="parallelogram">
            <a:avLst>
              <a:gd name="adj" fmla="val 75009"/>
            </a:avLst>
          </a:prstGeom>
          <a:solidFill>
            <a:srgbClr val="FFFFFF"/>
          </a:solidFill>
          <a:ln>
            <a:noFill/>
          </a:ln>
        </p:spPr>
        <p:txBody>
          <a:bodyPr lIns="121900" tIns="121900" rIns="121900" bIns="121900" anchor="ctr" anchorCtr="0">
            <a:noAutofit/>
          </a:bodyPr>
          <a:lstStyle/>
          <a:p>
            <a:pPr lvl="0">
              <a:spcBef>
                <a:spcPts val="0"/>
              </a:spcBef>
              <a:buNone/>
            </a:pPr>
            <a:endParaRPr sz="2400"/>
          </a:p>
        </p:txBody>
      </p:sp>
      <p:sp>
        <p:nvSpPr>
          <p:cNvPr id="99" name="Shape 99"/>
          <p:cNvSpPr/>
          <p:nvPr/>
        </p:nvSpPr>
        <p:spPr>
          <a:xfrm flipH="1">
            <a:off x="1320499" y="6567800"/>
            <a:ext cx="11159600" cy="304000"/>
          </a:xfrm>
          <a:prstGeom prst="parallelogram">
            <a:avLst>
              <a:gd name="adj" fmla="val 51542"/>
            </a:avLst>
          </a:prstGeom>
          <a:solidFill>
            <a:srgbClr val="FF8700"/>
          </a:solidFill>
          <a:ln>
            <a:noFill/>
          </a:ln>
        </p:spPr>
        <p:txBody>
          <a:bodyPr lIns="121900" tIns="121900" rIns="121900" bIns="121900" anchor="ctr" anchorCtr="0">
            <a:noAutofit/>
          </a:bodyPr>
          <a:lstStyle/>
          <a:p>
            <a:pPr lvl="0">
              <a:spcBef>
                <a:spcPts val="0"/>
              </a:spcBef>
              <a:buNone/>
            </a:pPr>
            <a:endParaRPr sz="2400"/>
          </a:p>
        </p:txBody>
      </p:sp>
      <p:sp>
        <p:nvSpPr>
          <p:cNvPr id="100" name="Shape 100"/>
          <p:cNvSpPr txBox="1">
            <a:spLocks noGrp="1"/>
          </p:cNvSpPr>
          <p:nvPr>
            <p:ph type="sldNum" idx="12"/>
          </p:nvPr>
        </p:nvSpPr>
        <p:spPr>
          <a:xfrm>
            <a:off x="0" y="0"/>
            <a:ext cx="793200" cy="975600"/>
          </a:xfrm>
          <a:prstGeom prst="rect">
            <a:avLst/>
          </a:prstGeom>
        </p:spPr>
        <p:txBody>
          <a:bodyPr lIns="91425" tIns="91425" rIns="91425" bIns="91425" anchor="ctr"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16885807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Title + 1 column">
    <p:spTree>
      <p:nvGrpSpPr>
        <p:cNvPr id="1" name="Shape 30"/>
        <p:cNvGrpSpPr/>
        <p:nvPr/>
      </p:nvGrpSpPr>
      <p:grpSpPr>
        <a:xfrm>
          <a:off x="0" y="0"/>
          <a:ext cx="0" cy="0"/>
          <a:chOff x="0" y="0"/>
          <a:chExt cx="0" cy="0"/>
        </a:xfrm>
      </p:grpSpPr>
      <p:sp>
        <p:nvSpPr>
          <p:cNvPr id="31" name="Shape 31"/>
          <p:cNvSpPr/>
          <p:nvPr/>
        </p:nvSpPr>
        <p:spPr>
          <a:xfrm>
            <a:off x="-73433" y="-50800"/>
            <a:ext cx="4416833" cy="6952867"/>
          </a:xfrm>
          <a:custGeom>
            <a:avLst/>
            <a:gdLst/>
            <a:ahLst/>
            <a:cxnLst/>
            <a:rect l="0" t="0" r="0" b="0"/>
            <a:pathLst>
              <a:path w="132505" h="208586" extrusionOk="0">
                <a:moveTo>
                  <a:pt x="132505" y="207264"/>
                </a:moveTo>
                <a:lnTo>
                  <a:pt x="25063" y="0"/>
                </a:lnTo>
                <a:lnTo>
                  <a:pt x="0" y="202"/>
                </a:lnTo>
                <a:lnTo>
                  <a:pt x="1322" y="208586"/>
                </a:lnTo>
                <a:close/>
              </a:path>
            </a:pathLst>
          </a:custGeom>
          <a:solidFill>
            <a:srgbClr val="F3F3F3"/>
          </a:solidFill>
          <a:ln>
            <a:noFill/>
          </a:ln>
        </p:spPr>
      </p:sp>
      <p:sp>
        <p:nvSpPr>
          <p:cNvPr id="32" name="Shape 32"/>
          <p:cNvSpPr/>
          <p:nvPr/>
        </p:nvSpPr>
        <p:spPr>
          <a:xfrm flipH="1">
            <a:off x="-1204716" y="-23415"/>
            <a:ext cx="2345600" cy="998800"/>
          </a:xfrm>
          <a:prstGeom prst="parallelogram">
            <a:avLst>
              <a:gd name="adj" fmla="val 51542"/>
            </a:avLst>
          </a:prstGeom>
          <a:solidFill>
            <a:srgbClr val="222222"/>
          </a:solidFill>
          <a:ln>
            <a:noFill/>
          </a:ln>
        </p:spPr>
        <p:txBody>
          <a:bodyPr lIns="121900" tIns="121900" rIns="121900" bIns="121900" anchor="ctr" anchorCtr="0">
            <a:noAutofit/>
          </a:bodyPr>
          <a:lstStyle/>
          <a:p>
            <a:pPr lvl="0">
              <a:spcBef>
                <a:spcPts val="0"/>
              </a:spcBef>
              <a:buNone/>
            </a:pPr>
            <a:endParaRPr sz="2400"/>
          </a:p>
        </p:txBody>
      </p:sp>
      <p:sp>
        <p:nvSpPr>
          <p:cNvPr id="33" name="Shape 33"/>
          <p:cNvSpPr/>
          <p:nvPr/>
        </p:nvSpPr>
        <p:spPr>
          <a:xfrm flipH="1">
            <a:off x="629511" y="-12700"/>
            <a:ext cx="691200" cy="998800"/>
          </a:xfrm>
          <a:prstGeom prst="parallelogram">
            <a:avLst>
              <a:gd name="adj" fmla="val 75009"/>
            </a:avLst>
          </a:prstGeom>
          <a:solidFill>
            <a:srgbClr val="FF8700"/>
          </a:solidFill>
          <a:ln>
            <a:noFill/>
          </a:ln>
        </p:spPr>
        <p:txBody>
          <a:bodyPr lIns="121900" tIns="121900" rIns="121900" bIns="121900" anchor="ctr" anchorCtr="0">
            <a:noAutofit/>
          </a:bodyPr>
          <a:lstStyle/>
          <a:p>
            <a:pPr lvl="0">
              <a:spcBef>
                <a:spcPts val="0"/>
              </a:spcBef>
              <a:buNone/>
            </a:pPr>
            <a:endParaRPr sz="2400"/>
          </a:p>
        </p:txBody>
      </p:sp>
      <p:sp>
        <p:nvSpPr>
          <p:cNvPr id="34" name="Shape 34"/>
          <p:cNvSpPr/>
          <p:nvPr/>
        </p:nvSpPr>
        <p:spPr>
          <a:xfrm flipH="1">
            <a:off x="990604" y="363800"/>
            <a:ext cx="10007600" cy="998800"/>
          </a:xfrm>
          <a:prstGeom prst="parallelogram">
            <a:avLst>
              <a:gd name="adj" fmla="val 51542"/>
            </a:avLst>
          </a:prstGeom>
          <a:solidFill>
            <a:srgbClr val="222222"/>
          </a:solidFill>
          <a:ln>
            <a:noFill/>
          </a:ln>
        </p:spPr>
        <p:txBody>
          <a:bodyPr lIns="121900" tIns="121900" rIns="121900" bIns="121900" anchor="ctr" anchorCtr="0">
            <a:noAutofit/>
          </a:bodyPr>
          <a:lstStyle/>
          <a:p>
            <a:pPr lvl="0">
              <a:spcBef>
                <a:spcPts val="0"/>
              </a:spcBef>
              <a:buNone/>
            </a:pPr>
            <a:endParaRPr sz="2400"/>
          </a:p>
        </p:txBody>
      </p:sp>
      <p:sp>
        <p:nvSpPr>
          <p:cNvPr id="35" name="Shape 35"/>
          <p:cNvSpPr/>
          <p:nvPr/>
        </p:nvSpPr>
        <p:spPr>
          <a:xfrm flipH="1">
            <a:off x="10482157" y="363800"/>
            <a:ext cx="2345600" cy="998800"/>
          </a:xfrm>
          <a:prstGeom prst="parallelogram">
            <a:avLst>
              <a:gd name="adj" fmla="val 51542"/>
            </a:avLst>
          </a:prstGeom>
          <a:solidFill>
            <a:srgbClr val="FF8700"/>
          </a:solidFill>
          <a:ln>
            <a:noFill/>
          </a:ln>
        </p:spPr>
        <p:txBody>
          <a:bodyPr lIns="121900" tIns="121900" rIns="121900" bIns="121900" anchor="ctr" anchorCtr="0">
            <a:noAutofit/>
          </a:bodyPr>
          <a:lstStyle/>
          <a:p>
            <a:pPr lvl="0">
              <a:spcBef>
                <a:spcPts val="0"/>
              </a:spcBef>
              <a:buNone/>
            </a:pPr>
            <a:endParaRPr sz="2400"/>
          </a:p>
        </p:txBody>
      </p:sp>
      <p:sp>
        <p:nvSpPr>
          <p:cNvPr id="36" name="Shape 36"/>
          <p:cNvSpPr/>
          <p:nvPr/>
        </p:nvSpPr>
        <p:spPr>
          <a:xfrm flipH="1">
            <a:off x="1320499" y="6567800"/>
            <a:ext cx="11159600" cy="304000"/>
          </a:xfrm>
          <a:prstGeom prst="parallelogram">
            <a:avLst>
              <a:gd name="adj" fmla="val 51542"/>
            </a:avLst>
          </a:prstGeom>
          <a:solidFill>
            <a:srgbClr val="FF8700"/>
          </a:solidFill>
          <a:ln>
            <a:noFill/>
          </a:ln>
        </p:spPr>
        <p:txBody>
          <a:bodyPr lIns="121900" tIns="121900" rIns="121900" bIns="121900" anchor="ctr" anchorCtr="0">
            <a:noAutofit/>
          </a:bodyPr>
          <a:lstStyle/>
          <a:p>
            <a:pPr lvl="0">
              <a:spcBef>
                <a:spcPts val="0"/>
              </a:spcBef>
              <a:buNone/>
            </a:pPr>
            <a:endParaRPr sz="2400"/>
          </a:p>
        </p:txBody>
      </p:sp>
      <p:sp>
        <p:nvSpPr>
          <p:cNvPr id="37" name="Shape 37"/>
          <p:cNvSpPr txBox="1">
            <a:spLocks noGrp="1"/>
          </p:cNvSpPr>
          <p:nvPr>
            <p:ph type="title"/>
          </p:nvPr>
        </p:nvSpPr>
        <p:spPr>
          <a:xfrm>
            <a:off x="1473200" y="368100"/>
            <a:ext cx="8966000" cy="998800"/>
          </a:xfrm>
          <a:prstGeom prst="rect">
            <a:avLst/>
          </a:prstGeom>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8" name="Shape 38"/>
          <p:cNvSpPr txBox="1">
            <a:spLocks noGrp="1"/>
          </p:cNvSpPr>
          <p:nvPr>
            <p:ph type="body" idx="1"/>
          </p:nvPr>
        </p:nvSpPr>
        <p:spPr>
          <a:xfrm>
            <a:off x="1473200" y="1703500"/>
            <a:ext cx="10109200" cy="4864400"/>
          </a:xfrm>
          <a:prstGeom prst="rect">
            <a:avLst/>
          </a:prstGeom>
        </p:spPr>
        <p:txBody>
          <a:bodyPr lIns="91425" tIns="91425" rIns="91425" bIns="91425" anchor="t"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39" name="Shape 39"/>
          <p:cNvSpPr txBox="1">
            <a:spLocks noGrp="1"/>
          </p:cNvSpPr>
          <p:nvPr>
            <p:ph type="sldNum" idx="12"/>
          </p:nvPr>
        </p:nvSpPr>
        <p:spPr>
          <a:xfrm>
            <a:off x="0" y="0"/>
            <a:ext cx="793200" cy="975600"/>
          </a:xfrm>
          <a:prstGeom prst="rect">
            <a:avLst/>
          </a:prstGeom>
        </p:spPr>
        <p:txBody>
          <a:bodyPr lIns="91425" tIns="91425" rIns="91425" bIns="91425" anchor="ctr" anchorCtr="0">
            <a:noAutofit/>
          </a:bodyPr>
          <a:lstStyle/>
          <a:p>
            <a:fld id="{00000000-1234-1234-1234-123412341234}" type="slidenum">
              <a:rPr lang="en" smtClean="0"/>
              <a:pPr/>
              <a:t>‹#›</a:t>
            </a:fld>
            <a:endParaRPr lang="en"/>
          </a:p>
        </p:txBody>
      </p:sp>
    </p:spTree>
    <p:extLst>
      <p:ext uri="{BB962C8B-B14F-4D97-AF65-F5344CB8AC3E}">
        <p14:creationId xmlns:p14="http://schemas.microsoft.com/office/powerpoint/2010/main" val="1462313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6B7BF9D-ACB8-4BD1-B94E-A68C7077CF74}"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A5FC0-EAEC-417F-A412-632140BB7C10}" type="slidenum">
              <a:rPr lang="en-US" smtClean="0"/>
              <a:t>‹#›</a:t>
            </a:fld>
            <a:endParaRPr lang="en-US"/>
          </a:p>
        </p:txBody>
      </p:sp>
    </p:spTree>
    <p:extLst>
      <p:ext uri="{BB962C8B-B14F-4D97-AF65-F5344CB8AC3E}">
        <p14:creationId xmlns:p14="http://schemas.microsoft.com/office/powerpoint/2010/main" val="5858703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6B7BF9D-ACB8-4BD1-B94E-A68C7077CF74}" type="datetimeFigureOut">
              <a:rPr lang="en-US" smtClean="0"/>
              <a:t>2/13/2020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CBA5FC0-EAEC-417F-A412-632140BB7C10}" type="slidenum">
              <a:rPr lang="en-US" smtClean="0"/>
              <a:t>‹#›</a:t>
            </a:fld>
            <a:endParaRPr lang="en-US"/>
          </a:p>
        </p:txBody>
      </p:sp>
    </p:spTree>
    <p:extLst>
      <p:ext uri="{BB962C8B-B14F-4D97-AF65-F5344CB8AC3E}">
        <p14:creationId xmlns:p14="http://schemas.microsoft.com/office/powerpoint/2010/main" val="3351680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6B7BF9D-ACB8-4BD1-B94E-A68C7077CF74}" type="datetimeFigureOut">
              <a:rPr lang="en-US" smtClean="0"/>
              <a:t>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BA5FC0-EAEC-417F-A412-632140BB7C10}" type="slidenum">
              <a:rPr lang="en-US" smtClean="0"/>
              <a:t>‹#›</a:t>
            </a:fld>
            <a:endParaRPr lang="en-US"/>
          </a:p>
        </p:txBody>
      </p:sp>
    </p:spTree>
    <p:extLst>
      <p:ext uri="{BB962C8B-B14F-4D97-AF65-F5344CB8AC3E}">
        <p14:creationId xmlns:p14="http://schemas.microsoft.com/office/powerpoint/2010/main" val="3669857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6B7BF9D-ACB8-4BD1-B94E-A68C7077CF74}" type="datetimeFigureOut">
              <a:rPr lang="en-US" smtClean="0"/>
              <a:t>2/13/2020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CBA5FC0-EAEC-417F-A412-632140BB7C10}" type="slidenum">
              <a:rPr lang="en-US" smtClean="0"/>
              <a:t>‹#›</a:t>
            </a:fld>
            <a:endParaRPr lang="en-US"/>
          </a:p>
        </p:txBody>
      </p:sp>
    </p:spTree>
    <p:extLst>
      <p:ext uri="{BB962C8B-B14F-4D97-AF65-F5344CB8AC3E}">
        <p14:creationId xmlns:p14="http://schemas.microsoft.com/office/powerpoint/2010/main" val="12122163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6B7BF9D-ACB8-4BD1-B94E-A68C7077CF74}" type="datetimeFigureOut">
              <a:rPr lang="en-US" smtClean="0"/>
              <a:t>2/13/2020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CBA5FC0-EAEC-417F-A412-632140BB7C10}" type="slidenum">
              <a:rPr lang="en-US" smtClean="0"/>
              <a:t>‹#›</a:t>
            </a:fld>
            <a:endParaRPr lang="en-US"/>
          </a:p>
        </p:txBody>
      </p:sp>
    </p:spTree>
    <p:extLst>
      <p:ext uri="{BB962C8B-B14F-4D97-AF65-F5344CB8AC3E}">
        <p14:creationId xmlns:p14="http://schemas.microsoft.com/office/powerpoint/2010/main" val="3859359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B7BF9D-ACB8-4BD1-B94E-A68C7077CF74}" type="datetimeFigureOut">
              <a:rPr lang="en-US" smtClean="0"/>
              <a:t>2/13/2020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CBA5FC0-EAEC-417F-A412-632140BB7C10}" type="slidenum">
              <a:rPr lang="en-US" smtClean="0"/>
              <a:t>‹#›</a:t>
            </a:fld>
            <a:endParaRPr lang="en-US"/>
          </a:p>
        </p:txBody>
      </p:sp>
    </p:spTree>
    <p:extLst>
      <p:ext uri="{BB962C8B-B14F-4D97-AF65-F5344CB8AC3E}">
        <p14:creationId xmlns:p14="http://schemas.microsoft.com/office/powerpoint/2010/main" val="20598193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B7BF9D-ACB8-4BD1-B94E-A68C7077CF74}" type="datetimeFigureOut">
              <a:rPr lang="en-US" smtClean="0"/>
              <a:t>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BA5FC0-EAEC-417F-A412-632140BB7C10}" type="slidenum">
              <a:rPr lang="en-US" smtClean="0"/>
              <a:t>‹#›</a:t>
            </a:fld>
            <a:endParaRPr lang="en-US"/>
          </a:p>
        </p:txBody>
      </p:sp>
    </p:spTree>
    <p:extLst>
      <p:ext uri="{BB962C8B-B14F-4D97-AF65-F5344CB8AC3E}">
        <p14:creationId xmlns:p14="http://schemas.microsoft.com/office/powerpoint/2010/main" val="3779305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6B7BF9D-ACB8-4BD1-B94E-A68C7077CF74}" type="datetimeFigureOut">
              <a:rPr lang="en-US" smtClean="0"/>
              <a:t>2/13/2020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CBA5FC0-EAEC-417F-A412-632140BB7C10}" type="slidenum">
              <a:rPr lang="en-US" smtClean="0"/>
              <a:t>‹#›</a:t>
            </a:fld>
            <a:endParaRPr lang="en-US"/>
          </a:p>
        </p:txBody>
      </p:sp>
    </p:spTree>
    <p:extLst>
      <p:ext uri="{BB962C8B-B14F-4D97-AF65-F5344CB8AC3E}">
        <p14:creationId xmlns:p14="http://schemas.microsoft.com/office/powerpoint/2010/main" val="3873330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B7BF9D-ACB8-4BD1-B94E-A68C7077CF74}" type="datetimeFigureOut">
              <a:rPr lang="en-US" smtClean="0"/>
              <a:t>2/13/2020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BA5FC0-EAEC-417F-A412-632140BB7C10}" type="slidenum">
              <a:rPr lang="en-US" smtClean="0"/>
              <a:t>‹#›</a:t>
            </a:fld>
            <a:endParaRPr lang="en-US"/>
          </a:p>
        </p:txBody>
      </p:sp>
    </p:spTree>
    <p:extLst>
      <p:ext uri="{BB962C8B-B14F-4D97-AF65-F5344CB8AC3E}">
        <p14:creationId xmlns:p14="http://schemas.microsoft.com/office/powerpoint/2010/main" val="11680524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3.xml"/><Relationship Id="rId5" Type="http://schemas.openxmlformats.org/officeDocument/2006/relationships/image" Target="../media/image3.jpg"/><Relationship Id="rId4" Type="http://schemas.openxmlformats.org/officeDocument/2006/relationships/image" Target="../media/image2.jpg"/></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2.xml"/><Relationship Id="rId1" Type="http://schemas.openxmlformats.org/officeDocument/2006/relationships/slideLayout" Target="../slideLayouts/slideLayout13.xml"/><Relationship Id="rId4" Type="http://schemas.openxmlformats.org/officeDocument/2006/relationships/image" Target="../media/image12.jpg"/></Relationships>
</file>

<file path=ppt/slides/_rels/slide23.xml.rels><?xml version="1.0" encoding="UTF-8" standalone="yes"?>
<Relationships xmlns="http://schemas.openxmlformats.org/package/2006/relationships"><Relationship Id="rId3" Type="http://schemas.openxmlformats.org/officeDocument/2006/relationships/image" Target="../media/image13.jpg"/><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3" Type="http://schemas.openxmlformats.org/officeDocument/2006/relationships/image" Target="../media/image14.jpg"/><Relationship Id="rId2" Type="http://schemas.openxmlformats.org/officeDocument/2006/relationships/notesSlide" Target="../notesSlides/notesSlide24.xml"/><Relationship Id="rId1" Type="http://schemas.openxmlformats.org/officeDocument/2006/relationships/slideLayout" Target="../slideLayouts/slideLayout13.xml"/><Relationship Id="rId4" Type="http://schemas.openxmlformats.org/officeDocument/2006/relationships/image" Target="../media/image15.jpg"/></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16.jpg"/><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3" Type="http://schemas.openxmlformats.org/officeDocument/2006/relationships/image" Target="../media/image17.jpg"/><Relationship Id="rId2" Type="http://schemas.openxmlformats.org/officeDocument/2006/relationships/notesSlide" Target="../notesSlides/notesSlide31.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3" Type="http://schemas.openxmlformats.org/officeDocument/2006/relationships/image" Target="../media/image18.jpg"/><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8" Type="http://schemas.openxmlformats.org/officeDocument/2006/relationships/image" Target="../media/image19.jp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3.xml"/><Relationship Id="rId1" Type="http://schemas.openxmlformats.org/officeDocument/2006/relationships/slideLayout" Target="../slideLayouts/slideLayout13.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3" Type="http://schemas.openxmlformats.org/officeDocument/2006/relationships/image" Target="../media/image21.jpg"/><Relationship Id="rId2" Type="http://schemas.openxmlformats.org/officeDocument/2006/relationships/notesSlide" Target="../notesSlides/notesSlide36.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3" Type="http://schemas.openxmlformats.org/officeDocument/2006/relationships/image" Target="../media/image22.jpg"/><Relationship Id="rId2" Type="http://schemas.openxmlformats.org/officeDocument/2006/relationships/notesSlide" Target="../notesSlides/notesSlide37.xml"/><Relationship Id="rId1" Type="http://schemas.openxmlformats.org/officeDocument/2006/relationships/slideLayout" Target="../slideLayouts/slideLayout1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notesSlide" Target="../notesSlides/notesSlide39.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3" Type="http://schemas.openxmlformats.org/officeDocument/2006/relationships/image" Target="../media/image24.jpg"/><Relationship Id="rId2" Type="http://schemas.openxmlformats.org/officeDocument/2006/relationships/notesSlide" Target="../notesSlides/notesSlide40.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1.xml"/><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18"/>
        <p:cNvGrpSpPr/>
        <p:nvPr/>
      </p:nvGrpSpPr>
      <p:grpSpPr>
        <a:xfrm>
          <a:off x="0" y="0"/>
          <a:ext cx="0" cy="0"/>
          <a:chOff x="0" y="0"/>
          <a:chExt cx="0" cy="0"/>
        </a:xfrm>
      </p:grpSpPr>
      <p:sp>
        <p:nvSpPr>
          <p:cNvPr id="119" name="Shape 119"/>
          <p:cNvSpPr txBox="1">
            <a:spLocks noGrp="1"/>
          </p:cNvSpPr>
          <p:nvPr>
            <p:ph type="ctrTitle" idx="4294967295"/>
          </p:nvPr>
        </p:nvSpPr>
        <p:spPr>
          <a:xfrm>
            <a:off x="6774667" y="1095133"/>
            <a:ext cx="4734000" cy="1546400"/>
          </a:xfrm>
          <a:prstGeom prst="rect">
            <a:avLst/>
          </a:prstGeom>
        </p:spPr>
        <p:txBody>
          <a:bodyPr vert="horz" lIns="121900" tIns="121900" rIns="121900" bIns="121900" rtlCol="0" anchor="ctr" anchorCtr="0">
            <a:noAutofit/>
          </a:bodyPr>
          <a:lstStyle/>
          <a:p>
            <a:pPr>
              <a:spcBef>
                <a:spcPts val="0"/>
              </a:spcBef>
            </a:pPr>
            <a:r>
              <a:rPr lang="en" sz="5333" dirty="0">
                <a:solidFill>
                  <a:srgbClr val="FF8700"/>
                </a:solidFill>
              </a:rPr>
              <a:t>DATA PRIVACY ACT OF 2012</a:t>
            </a:r>
            <a:endParaRPr lang="en" sz="5333" dirty="0">
              <a:solidFill>
                <a:srgbClr val="FF8700"/>
              </a:solidFill>
            </a:endParaRPr>
          </a:p>
        </p:txBody>
      </p:sp>
      <p:sp>
        <p:nvSpPr>
          <p:cNvPr id="120" name="Shape 120"/>
          <p:cNvSpPr txBox="1">
            <a:spLocks noGrp="1"/>
          </p:cNvSpPr>
          <p:nvPr>
            <p:ph type="subTitle" idx="4294967295"/>
          </p:nvPr>
        </p:nvSpPr>
        <p:spPr>
          <a:xfrm>
            <a:off x="6807200" y="3632200"/>
            <a:ext cx="5097600" cy="2634000"/>
          </a:xfrm>
          <a:prstGeom prst="rect">
            <a:avLst/>
          </a:prstGeom>
        </p:spPr>
        <p:txBody>
          <a:bodyPr vert="horz" lIns="121900" tIns="121900" rIns="121900" bIns="121900" rtlCol="0" anchor="t" anchorCtr="0">
            <a:noAutofit/>
          </a:bodyPr>
          <a:lstStyle/>
          <a:p>
            <a:pPr>
              <a:spcBef>
                <a:spcPts val="0"/>
              </a:spcBef>
              <a:buNone/>
            </a:pPr>
            <a:endParaRPr lang="en" sz="3200" dirty="0">
              <a:solidFill>
                <a:srgbClr val="FFFFFF"/>
              </a:solidFill>
            </a:endParaRPr>
          </a:p>
        </p:txBody>
      </p:sp>
      <p:sp>
        <p:nvSpPr>
          <p:cNvPr id="121" name="Shape 12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1</a:t>
            </a:fld>
            <a:endParaRPr lang="en"/>
          </a:p>
        </p:txBody>
      </p:sp>
    </p:spTree>
    <p:extLst>
      <p:ext uri="{BB962C8B-B14F-4D97-AF65-F5344CB8AC3E}">
        <p14:creationId xmlns:p14="http://schemas.microsoft.com/office/powerpoint/2010/main" val="800906145"/>
      </p:ext>
    </p:extLst>
  </p:cSld>
  <p:clrMapOvr>
    <a:masterClrMapping/>
  </p:clrMapOvr>
  <p:transition>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LAWFUL PROCESSING OF PERSONAL INFORMATION</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sz="2667" dirty="0"/>
              <a:t>Necessary in order to respond to </a:t>
            </a:r>
            <a:r>
              <a:rPr lang="en-US" sz="2667" b="1" dirty="0"/>
              <a:t>national emergency</a:t>
            </a:r>
            <a:r>
              <a:rPr lang="en-US" sz="2667" dirty="0"/>
              <a:t>, to comply with the </a:t>
            </a:r>
            <a:r>
              <a:rPr lang="en-US" sz="2667" b="1" dirty="0"/>
              <a:t>requirements of public order and safety</a:t>
            </a:r>
            <a:r>
              <a:rPr lang="en-US" sz="2667" dirty="0"/>
              <a:t>, or to fulfill functions of </a:t>
            </a:r>
            <a:r>
              <a:rPr lang="en-US" sz="2667" b="1" dirty="0"/>
              <a:t>public authority </a:t>
            </a:r>
            <a:r>
              <a:rPr lang="en-US" sz="2667" dirty="0"/>
              <a:t>which necessarily includes the processing of personal data for the fulfillment of its mandate; or</a:t>
            </a:r>
          </a:p>
          <a:p>
            <a:pPr marL="304792">
              <a:buNone/>
            </a:pPr>
            <a:endParaRPr lang="en-US" sz="2667" dirty="0"/>
          </a:p>
          <a:p>
            <a:pPr marL="609585" indent="-304792"/>
            <a:r>
              <a:rPr lang="en-US" sz="2667" dirty="0"/>
              <a:t>Necessary for the purposes of the legitimate interests pursued by the personal information controller or by a third party or parties to whom the data is disclosed, except where such interests are overridden by fundamental rights and freedoms of the data subject which require protection under the Philippine Constitution.</a:t>
            </a:r>
            <a:endParaRPr lang="en" sz="2667"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10</a:t>
            </a:fld>
            <a:endParaRPr lang="en"/>
          </a:p>
        </p:txBody>
      </p:sp>
    </p:spTree>
    <p:extLst>
      <p:ext uri="{BB962C8B-B14F-4D97-AF65-F5344CB8AC3E}">
        <p14:creationId xmlns:p14="http://schemas.microsoft.com/office/powerpoint/2010/main" val="3380873073"/>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SENSITIVE PERSONAL INFORMATION</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sz="3200" dirty="0"/>
              <a:t>individual’s race</a:t>
            </a:r>
          </a:p>
          <a:p>
            <a:pPr marL="609585" indent="-304792"/>
            <a:r>
              <a:rPr lang="en-US" sz="3200" dirty="0"/>
              <a:t>ethnic origin</a:t>
            </a:r>
          </a:p>
          <a:p>
            <a:pPr marL="609585" indent="-304792"/>
            <a:r>
              <a:rPr lang="en-US" sz="3200" dirty="0"/>
              <a:t>marital status</a:t>
            </a:r>
          </a:p>
          <a:p>
            <a:pPr marL="609585" indent="-304792"/>
            <a:r>
              <a:rPr lang="en-US" sz="3200" dirty="0"/>
              <a:t>Age</a:t>
            </a:r>
          </a:p>
          <a:p>
            <a:pPr marL="609585" indent="-304792"/>
            <a:r>
              <a:rPr lang="en-US" sz="3200" dirty="0"/>
              <a:t>Color</a:t>
            </a:r>
          </a:p>
          <a:p>
            <a:pPr marL="609585" indent="-304792"/>
            <a:r>
              <a:rPr lang="en-US" sz="3200" dirty="0"/>
              <a:t>Religious</a:t>
            </a:r>
            <a:r>
              <a:rPr lang="en-US" sz="3200" dirty="0"/>
              <a:t>, philosophical or political affiliations</a:t>
            </a:r>
            <a:r>
              <a:rPr lang="en-US" sz="3200" dirty="0"/>
              <a:t>;</a:t>
            </a:r>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11</a:t>
            </a:fld>
            <a:endParaRPr lang="en"/>
          </a:p>
        </p:txBody>
      </p:sp>
    </p:spTree>
    <p:extLst>
      <p:ext uri="{BB962C8B-B14F-4D97-AF65-F5344CB8AC3E}">
        <p14:creationId xmlns:p14="http://schemas.microsoft.com/office/powerpoint/2010/main" val="4237126959"/>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SENSITIVE PERSONAL INFORMATION</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sz="3200" dirty="0"/>
              <a:t>Individual’s health, </a:t>
            </a:r>
          </a:p>
          <a:p>
            <a:pPr marL="609585" indent="-304792"/>
            <a:r>
              <a:rPr lang="en-US" sz="3200" dirty="0"/>
              <a:t>Education</a:t>
            </a:r>
          </a:p>
          <a:p>
            <a:pPr marL="609585" indent="-304792"/>
            <a:r>
              <a:rPr lang="en-US" sz="3200" dirty="0"/>
              <a:t>genetic or sexual life of a person, or </a:t>
            </a:r>
          </a:p>
          <a:p>
            <a:pPr marL="609585" indent="-304792"/>
            <a:r>
              <a:rPr lang="en-US" sz="3200" dirty="0"/>
              <a:t>to any proceeding for any offense committed or alleged to have been committed by such individual, the disposal of such proceedings, or the sentence of any court in such proceedings; </a:t>
            </a:r>
            <a:endParaRPr lang="en-US" sz="3200"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12</a:t>
            </a:fld>
            <a:endParaRPr lang="en"/>
          </a:p>
        </p:txBody>
      </p:sp>
    </p:spTree>
    <p:extLst>
      <p:ext uri="{BB962C8B-B14F-4D97-AF65-F5344CB8AC3E}">
        <p14:creationId xmlns:p14="http://schemas.microsoft.com/office/powerpoint/2010/main" val="1099139402"/>
      </p:ext>
    </p:extLst>
  </p:cSld>
  <p:clrMapOvr>
    <a:masterClrMapping/>
  </p:clrMapOvr>
  <p:transition>
    <p:fad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SENSITIVE PERSONAL INFORMATION</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sz="3200" dirty="0"/>
              <a:t>Issued </a:t>
            </a:r>
            <a:r>
              <a:rPr lang="en-US" sz="3200" dirty="0"/>
              <a:t>by government agencies peculiar to an individual </a:t>
            </a:r>
            <a:r>
              <a:rPr lang="en-US" sz="3200" dirty="0"/>
              <a:t>which includes</a:t>
            </a:r>
            <a:r>
              <a:rPr lang="en-US" sz="3200" dirty="0"/>
              <a:t>, but is not limited to, social security numbers, previous </a:t>
            </a:r>
            <a:r>
              <a:rPr lang="en-US" sz="3200" dirty="0"/>
              <a:t>or current </a:t>
            </a:r>
            <a:r>
              <a:rPr lang="en-US" sz="3200" dirty="0"/>
              <a:t>health records, licenses or its denials, suspension or </a:t>
            </a:r>
            <a:r>
              <a:rPr lang="en-US" sz="3200" dirty="0"/>
              <a:t>revocation, and </a:t>
            </a:r>
            <a:r>
              <a:rPr lang="en-US" sz="3200" dirty="0"/>
              <a:t>tax returns; </a:t>
            </a:r>
            <a:r>
              <a:rPr lang="en-US" sz="3200" dirty="0"/>
              <a:t>and</a:t>
            </a:r>
          </a:p>
          <a:p>
            <a:pPr marL="304792">
              <a:buNone/>
            </a:pPr>
            <a:endParaRPr lang="en-US" sz="3200" dirty="0"/>
          </a:p>
          <a:p>
            <a:pPr marL="609585" indent="-304792"/>
            <a:r>
              <a:rPr lang="en-US" sz="3200" dirty="0"/>
              <a:t>Specifically </a:t>
            </a:r>
            <a:r>
              <a:rPr lang="en-US" sz="3200" dirty="0"/>
              <a:t>established by an executive order or an act of Congress </a:t>
            </a:r>
            <a:r>
              <a:rPr lang="en-US" sz="3200" dirty="0"/>
              <a:t>to be </a:t>
            </a:r>
            <a:r>
              <a:rPr lang="en-US" sz="3200" dirty="0"/>
              <a:t>kept classified.</a:t>
            </a:r>
            <a:endParaRPr lang="en" sz="3200"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13</a:t>
            </a:fld>
            <a:endParaRPr lang="en"/>
          </a:p>
        </p:txBody>
      </p:sp>
    </p:spTree>
    <p:extLst>
      <p:ext uri="{BB962C8B-B14F-4D97-AF65-F5344CB8AC3E}">
        <p14:creationId xmlns:p14="http://schemas.microsoft.com/office/powerpoint/2010/main" val="3146694834"/>
      </p:ext>
    </p:extLst>
  </p:cSld>
  <p:clrMapOvr>
    <a:masterClrMapping/>
  </p:clrMapOvr>
  <p:transition>
    <p:fad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pPr lvl="0"/>
            <a:r>
              <a:rPr lang="en-US" dirty="0"/>
              <a:t>PRIVILEGED INFORMATION</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sz="3200" dirty="0"/>
              <a:t>refers to any and all forms of data</a:t>
            </a:r>
            <a:r>
              <a:rPr lang="en-US" sz="3200"/>
              <a:t>, </a:t>
            </a:r>
            <a:r>
              <a:rPr lang="en-US" sz="3200"/>
              <a:t>which, under </a:t>
            </a:r>
            <a:r>
              <a:rPr lang="en-US" sz="3200" dirty="0"/>
              <a:t>the Rules of Court and other pertinent laws </a:t>
            </a:r>
            <a:r>
              <a:rPr lang="en-US" sz="3200"/>
              <a:t>constitute </a:t>
            </a:r>
            <a:r>
              <a:rPr lang="en-US" sz="3200"/>
              <a:t>privileged communication</a:t>
            </a:r>
            <a:endParaRPr lang="en" sz="3200"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14</a:t>
            </a:fld>
            <a:endParaRPr lang="en"/>
          </a:p>
        </p:txBody>
      </p:sp>
    </p:spTree>
    <p:extLst>
      <p:ext uri="{BB962C8B-B14F-4D97-AF65-F5344CB8AC3E}">
        <p14:creationId xmlns:p14="http://schemas.microsoft.com/office/powerpoint/2010/main" val="121042926"/>
      </p:ext>
    </p:extLst>
  </p:cSld>
  <p:clrMapOvr>
    <a:masterClrMapping/>
  </p:clrMapOvr>
  <p:transition>
    <p:fad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pPr lvl="0"/>
            <a:r>
              <a:rPr lang="en-US" dirty="0" smtClean="0"/>
              <a:t>SENSITIVE PERSONAL AND PRIVILEGED INFORMATION</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dirty="0" smtClean="0"/>
              <a:t>Processed only if with </a:t>
            </a:r>
            <a:r>
              <a:rPr lang="en-US" dirty="0"/>
              <a:t>consent of the data subject, or when specifically authorized by law. </a:t>
            </a:r>
            <a:endParaRPr lang="en-US" dirty="0" smtClean="0"/>
          </a:p>
          <a:p>
            <a:pPr marL="304792">
              <a:buNone/>
            </a:pPr>
            <a:r>
              <a:rPr lang="en-US" dirty="0" smtClean="0"/>
              <a:t> </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15</a:t>
            </a:fld>
            <a:endParaRPr lang="en"/>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534401" y="3632201"/>
            <a:ext cx="2857500" cy="2857500"/>
          </a:xfrm>
          <a:prstGeom prst="rect">
            <a:avLst/>
          </a:prstGeom>
        </p:spPr>
      </p:pic>
    </p:spTree>
    <p:extLst>
      <p:ext uri="{BB962C8B-B14F-4D97-AF65-F5344CB8AC3E}">
        <p14:creationId xmlns:p14="http://schemas.microsoft.com/office/powerpoint/2010/main" val="4015688249"/>
      </p:ext>
    </p:extLst>
  </p:cSld>
  <p:clrMapOvr>
    <a:masterClrMapping/>
  </p:clrMapOvr>
  <p:transition>
    <p:fad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pPr lvl="0"/>
            <a:r>
              <a:rPr lang="en" dirty="0" smtClean="0"/>
              <a:t>PERSONAL VS SENSITIVE PERSONAL</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dirty="0" smtClean="0"/>
              <a:t>Does the difference between personal information and sensitive personal information matter? </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16</a:t>
            </a:fld>
            <a:endParaRPr lang="en"/>
          </a:p>
        </p:txBody>
      </p:sp>
    </p:spTree>
    <p:extLst>
      <p:ext uri="{BB962C8B-B14F-4D97-AF65-F5344CB8AC3E}">
        <p14:creationId xmlns:p14="http://schemas.microsoft.com/office/powerpoint/2010/main" val="517541519"/>
      </p:ext>
    </p:extLst>
  </p:cSld>
  <p:clrMapOvr>
    <a:masterClrMapping/>
  </p:clrMapOvr>
  <p:transition>
    <p:fad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pPr lvl="0"/>
            <a:r>
              <a:rPr lang="en" dirty="0"/>
              <a:t>PERSONAL VS SENSITIVE PERSONAL</a:t>
            </a:r>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sz="3200" dirty="0"/>
              <a:t>Yes. The law treats both kinds of personal information differently. Personal information may be processed, provided that the requirements of the Data Privacy Act are complied with. On the other hand, the </a:t>
            </a:r>
            <a:r>
              <a:rPr lang="en-US" sz="3200" b="1" dirty="0"/>
              <a:t>processing of sensitive personal information</a:t>
            </a:r>
            <a:r>
              <a:rPr lang="en-US" sz="3200" dirty="0"/>
              <a:t> is, in general, </a:t>
            </a:r>
            <a:r>
              <a:rPr lang="en-US" sz="3200" b="1" dirty="0"/>
              <a:t>prohibited</a:t>
            </a:r>
            <a:r>
              <a:rPr lang="en-US" sz="3200" dirty="0"/>
              <a:t>. The Data Privacy Act provides the specific cases where processing of sensitive personal information is allowed.</a:t>
            </a:r>
            <a:endParaRPr lang="en" sz="3200"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17</a:t>
            </a:fld>
            <a:endParaRPr lang="en"/>
          </a:p>
        </p:txBody>
      </p:sp>
    </p:spTree>
    <p:extLst>
      <p:ext uri="{BB962C8B-B14F-4D97-AF65-F5344CB8AC3E}">
        <p14:creationId xmlns:p14="http://schemas.microsoft.com/office/powerpoint/2010/main" val="2914253853"/>
      </p:ext>
    </p:extLst>
  </p:cSld>
  <p:clrMapOvr>
    <a:masterClrMapping/>
  </p:clrMapOvr>
  <p:transition>
    <p:fad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PERSONAL INFORMATION CONTROLLER</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dirty="0"/>
              <a:t>refers to any natural or juridical person </a:t>
            </a:r>
            <a:r>
              <a:rPr lang="en-US" dirty="0" smtClean="0"/>
              <a:t>or any </a:t>
            </a:r>
            <a:r>
              <a:rPr lang="en-US" dirty="0"/>
              <a:t>other body to whom a </a:t>
            </a:r>
            <a:r>
              <a:rPr lang="en-US" dirty="0" smtClean="0"/>
              <a:t>personal information </a:t>
            </a:r>
            <a:r>
              <a:rPr lang="en-US" dirty="0"/>
              <a:t>controller may outsource or instruct </a:t>
            </a:r>
            <a:r>
              <a:rPr lang="en-US" dirty="0" smtClean="0"/>
              <a:t>the processing </a:t>
            </a:r>
            <a:r>
              <a:rPr lang="en-US" dirty="0"/>
              <a:t>of personal data pertaining to a data subject</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18</a:t>
            </a:fld>
            <a:endParaRPr lang="en"/>
          </a:p>
        </p:txBody>
      </p:sp>
    </p:spTree>
    <p:extLst>
      <p:ext uri="{BB962C8B-B14F-4D97-AF65-F5344CB8AC3E}">
        <p14:creationId xmlns:p14="http://schemas.microsoft.com/office/powerpoint/2010/main" val="1832964050"/>
      </p:ext>
    </p:extLst>
  </p:cSld>
  <p:clrMapOvr>
    <a:masterClrMapping/>
  </p:clrMapOvr>
  <p:transition>
    <p:fad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sz="3733" b="1" dirty="0"/>
              <a:t>EXEMPTIONS</a:t>
            </a:r>
            <a:endParaRPr lang="en" b="1"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dirty="0"/>
              <a:t>Information about any individual who is or was an officer or employee of </a:t>
            </a:r>
            <a:r>
              <a:rPr lang="en-US" dirty="0" smtClean="0"/>
              <a:t>a government </a:t>
            </a:r>
            <a:r>
              <a:rPr lang="en-US" dirty="0"/>
              <a:t>institution that relates to the position or functions of the </a:t>
            </a:r>
            <a:r>
              <a:rPr lang="en-US" dirty="0" smtClean="0"/>
              <a:t>individual</a:t>
            </a:r>
          </a:p>
          <a:p>
            <a:pPr marL="304792">
              <a:buNone/>
            </a:pPr>
            <a:endParaRPr lang="en-US" dirty="0" smtClean="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19</a:t>
            </a:fld>
            <a:endParaRPr lang="en"/>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55200" y="4292600"/>
            <a:ext cx="2109061" cy="2336800"/>
          </a:xfrm>
          <a:prstGeom prst="rect">
            <a:avLst/>
          </a:prstGeom>
        </p:spPr>
      </p:pic>
    </p:spTree>
    <p:extLst>
      <p:ext uri="{BB962C8B-B14F-4D97-AF65-F5344CB8AC3E}">
        <p14:creationId xmlns:p14="http://schemas.microsoft.com/office/powerpoint/2010/main" val="2335881870"/>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DATA PRIVACY ACT OF 2012</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2</a:t>
            </a:fld>
            <a:endParaRPr lang="en"/>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1201" y="1960335"/>
            <a:ext cx="2857500" cy="28575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667250" y="2000250"/>
            <a:ext cx="2857500" cy="2857500"/>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331199" y="1939774"/>
            <a:ext cx="2857500" cy="2857500"/>
          </a:xfrm>
          <a:prstGeom prst="rect">
            <a:avLst/>
          </a:prstGeom>
        </p:spPr>
      </p:pic>
    </p:spTree>
    <p:extLst>
      <p:ext uri="{BB962C8B-B14F-4D97-AF65-F5344CB8AC3E}">
        <p14:creationId xmlns:p14="http://schemas.microsoft.com/office/powerpoint/2010/main" val="78107429"/>
      </p:ext>
    </p:extLst>
  </p:cSld>
  <p:clrMapOvr>
    <a:masterClrMapping/>
  </p:clrMapOvr>
  <p:transition>
    <p:fad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pPr lvl="0"/>
            <a:r>
              <a:rPr lang="en-US" b="1" dirty="0"/>
              <a:t>EXEMPTIONS</a:t>
            </a:r>
            <a:endParaRPr lang="en" b="1"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dirty="0" smtClean="0"/>
              <a:t>Information </a:t>
            </a:r>
            <a:r>
              <a:rPr lang="en-US" dirty="0"/>
              <a:t>about an individual who is or was performing service under </a:t>
            </a:r>
            <a:r>
              <a:rPr lang="en-US" dirty="0" smtClean="0"/>
              <a:t>contract for </a:t>
            </a:r>
            <a:r>
              <a:rPr lang="en-US" dirty="0"/>
              <a:t>a government institution that relates to the services performed, including the terms </a:t>
            </a:r>
            <a:r>
              <a:rPr lang="en-US" dirty="0" smtClean="0"/>
              <a:t>of the </a:t>
            </a:r>
            <a:r>
              <a:rPr lang="en-US" dirty="0"/>
              <a:t>contract, and the name of the individual given in the course of the performance of </a:t>
            </a:r>
            <a:r>
              <a:rPr lang="en-US" dirty="0" smtClean="0"/>
              <a:t>those services</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20</a:t>
            </a:fld>
            <a:endParaRPr lang="en"/>
          </a:p>
        </p:txBody>
      </p:sp>
    </p:spTree>
    <p:extLst>
      <p:ext uri="{BB962C8B-B14F-4D97-AF65-F5344CB8AC3E}">
        <p14:creationId xmlns:p14="http://schemas.microsoft.com/office/powerpoint/2010/main" val="2593842968"/>
      </p:ext>
    </p:extLst>
  </p:cSld>
  <p:clrMapOvr>
    <a:masterClrMapping/>
  </p:clrMapOvr>
  <p:transition>
    <p:fad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1" y="4656667"/>
            <a:ext cx="2730657" cy="1422400"/>
          </a:xfrm>
          <a:prstGeom prst="rect">
            <a:avLst/>
          </a:prstGeom>
        </p:spPr>
      </p:pic>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pPr lvl="0"/>
            <a:r>
              <a:rPr lang="en-US" b="1" dirty="0"/>
              <a:t>EXEMPTIONS</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dirty="0"/>
              <a:t>Information relating to any discretionary benefit of a financial nature such as </a:t>
            </a:r>
            <a:r>
              <a:rPr lang="en-US" dirty="0" smtClean="0"/>
              <a:t>the granting </a:t>
            </a:r>
            <a:r>
              <a:rPr lang="en-US" dirty="0"/>
              <a:t>of a license or permit given by the government to an individual, </a:t>
            </a:r>
            <a:r>
              <a:rPr lang="en-US" dirty="0" smtClean="0"/>
              <a:t>including </a:t>
            </a:r>
            <a:r>
              <a:rPr lang="en-US" dirty="0"/>
              <a:t>the name </a:t>
            </a:r>
            <a:r>
              <a:rPr lang="en-US" dirty="0" smtClean="0"/>
              <a:t>of the </a:t>
            </a:r>
            <a:r>
              <a:rPr lang="en-US" dirty="0"/>
              <a:t>individual and the exact nature of the </a:t>
            </a:r>
            <a:r>
              <a:rPr lang="en-US" dirty="0" smtClean="0"/>
              <a:t>benefit</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21</a:t>
            </a:fld>
            <a:endParaRPr lang="en"/>
          </a:p>
        </p:txBody>
      </p:sp>
    </p:spTree>
    <p:extLst>
      <p:ext uri="{BB962C8B-B14F-4D97-AF65-F5344CB8AC3E}">
        <p14:creationId xmlns:p14="http://schemas.microsoft.com/office/powerpoint/2010/main" val="3518515871"/>
      </p:ext>
    </p:extLst>
  </p:cSld>
  <p:clrMapOvr>
    <a:masterClrMapping/>
  </p:clrMapOvr>
  <p:transition>
    <p:fad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pPr lvl="0"/>
            <a:r>
              <a:rPr lang="en-US" b="1" dirty="0"/>
              <a:t>EXEMPTIONS</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dirty="0"/>
              <a:t>Personal information processed for journalistic, artistic, literary or </a:t>
            </a:r>
            <a:r>
              <a:rPr lang="en-US" dirty="0" smtClean="0"/>
              <a:t>research purposes</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22</a:t>
            </a:fld>
            <a:endParaRPr lang="en"/>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04800" y="4140200"/>
            <a:ext cx="3479800" cy="23368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892800" y="4019550"/>
            <a:ext cx="4622800" cy="1765300"/>
          </a:xfrm>
          <a:prstGeom prst="rect">
            <a:avLst/>
          </a:prstGeom>
        </p:spPr>
      </p:pic>
    </p:spTree>
    <p:extLst>
      <p:ext uri="{BB962C8B-B14F-4D97-AF65-F5344CB8AC3E}">
        <p14:creationId xmlns:p14="http://schemas.microsoft.com/office/powerpoint/2010/main" val="2230569756"/>
      </p:ext>
    </p:extLst>
  </p:cSld>
  <p:clrMapOvr>
    <a:masterClrMapping/>
  </p:clrMapOvr>
  <p:transition>
    <p:fad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pPr lvl="0"/>
            <a:r>
              <a:rPr lang="en-US" b="1" dirty="0"/>
              <a:t>EXEMPTIONS</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dirty="0" smtClean="0"/>
              <a:t>Necessary for processing </a:t>
            </a:r>
            <a:r>
              <a:rPr lang="en-US" dirty="0"/>
              <a:t>of personal data for the performance by the independent, </a:t>
            </a:r>
            <a:r>
              <a:rPr lang="en-US" dirty="0" smtClean="0"/>
              <a:t>central monetary </a:t>
            </a:r>
            <a:r>
              <a:rPr lang="en-US" dirty="0"/>
              <a:t>authority and law enforcement and regulatory </a:t>
            </a:r>
            <a:r>
              <a:rPr lang="en-US" dirty="0" smtClean="0"/>
              <a:t>agencies</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23</a:t>
            </a:fld>
            <a:endParaRPr lang="en"/>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32800" y="4546600"/>
            <a:ext cx="3053552" cy="2032000"/>
          </a:xfrm>
          <a:prstGeom prst="rect">
            <a:avLst/>
          </a:prstGeom>
        </p:spPr>
      </p:pic>
    </p:spTree>
    <p:extLst>
      <p:ext uri="{BB962C8B-B14F-4D97-AF65-F5344CB8AC3E}">
        <p14:creationId xmlns:p14="http://schemas.microsoft.com/office/powerpoint/2010/main" val="2906835756"/>
      </p:ext>
    </p:extLst>
  </p:cSld>
  <p:clrMapOvr>
    <a:masterClrMapping/>
  </p:clrMapOvr>
  <p:transition>
    <p:fad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518400" y="4749800"/>
            <a:ext cx="3251200" cy="1605280"/>
          </a:xfrm>
          <a:prstGeom prst="rect">
            <a:avLst/>
          </a:prstGeom>
        </p:spPr>
      </p:pic>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4801" y="4814509"/>
            <a:ext cx="2578100" cy="1540572"/>
          </a:xfrm>
          <a:prstGeom prst="rect">
            <a:avLst/>
          </a:prstGeom>
        </p:spPr>
      </p:pic>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pPr lvl="0"/>
            <a:r>
              <a:rPr lang="en-US" b="1" dirty="0"/>
              <a:t>EXEMPTIONS</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sz="3200" dirty="0"/>
              <a:t>Information </a:t>
            </a:r>
            <a:r>
              <a:rPr lang="en-US" sz="3200" dirty="0"/>
              <a:t>necessary for banks and other financial institutions under the </a:t>
            </a:r>
            <a:r>
              <a:rPr lang="en-US" sz="3200" dirty="0"/>
              <a:t>jurisdiction of </a:t>
            </a:r>
            <a:r>
              <a:rPr lang="en-US" sz="3200" dirty="0"/>
              <a:t>the independent, central monetary authority or </a:t>
            </a:r>
            <a:r>
              <a:rPr lang="en-US" sz="3200" dirty="0" err="1"/>
              <a:t>Bangko</a:t>
            </a:r>
            <a:r>
              <a:rPr lang="en-US" sz="3200" dirty="0"/>
              <a:t> </a:t>
            </a:r>
            <a:r>
              <a:rPr lang="en-US" sz="3200" dirty="0" err="1"/>
              <a:t>Sentral</a:t>
            </a:r>
            <a:r>
              <a:rPr lang="en-US" sz="3200" dirty="0"/>
              <a:t> </a:t>
            </a:r>
            <a:r>
              <a:rPr lang="en-US" sz="3200" dirty="0" err="1"/>
              <a:t>ng</a:t>
            </a:r>
            <a:r>
              <a:rPr lang="en-US" sz="3200" dirty="0"/>
              <a:t> </a:t>
            </a:r>
            <a:r>
              <a:rPr lang="en-US" sz="3200" dirty="0" err="1"/>
              <a:t>Pilipinas</a:t>
            </a:r>
            <a:r>
              <a:rPr lang="en-US" sz="3200" dirty="0"/>
              <a:t> to comply </a:t>
            </a:r>
            <a:r>
              <a:rPr lang="en-US" sz="3200" dirty="0"/>
              <a:t>with Republic </a:t>
            </a:r>
            <a:r>
              <a:rPr lang="en-US" sz="3200" dirty="0"/>
              <a:t>Act No. 9510, and Republic Act No. 9160</a:t>
            </a:r>
            <a:endParaRPr lang="en" sz="3200"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24</a:t>
            </a:fld>
            <a:endParaRPr lang="en"/>
          </a:p>
        </p:txBody>
      </p:sp>
    </p:spTree>
    <p:extLst>
      <p:ext uri="{BB962C8B-B14F-4D97-AF65-F5344CB8AC3E}">
        <p14:creationId xmlns:p14="http://schemas.microsoft.com/office/powerpoint/2010/main" val="2687555253"/>
      </p:ext>
    </p:extLst>
  </p:cSld>
  <p:clrMapOvr>
    <a:masterClrMapping/>
  </p:clrMapOvr>
  <p:transition>
    <p:fad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pPr lvl="0"/>
            <a:r>
              <a:rPr lang="en-US" b="1" dirty="0"/>
              <a:t>EXEMPTIONS</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dirty="0"/>
              <a:t>Personal information originally collected from residents of foreign jurisdictions </a:t>
            </a:r>
            <a:r>
              <a:rPr lang="en-US" dirty="0" smtClean="0"/>
              <a:t>in accordance </a:t>
            </a:r>
            <a:r>
              <a:rPr lang="en-US" dirty="0"/>
              <a:t>with the laws of those </a:t>
            </a:r>
            <a:r>
              <a:rPr lang="en-US" dirty="0" smtClean="0"/>
              <a:t> foreign </a:t>
            </a:r>
            <a:r>
              <a:rPr lang="en-US" dirty="0"/>
              <a:t>jurisdictions, including any applicable data </a:t>
            </a:r>
            <a:r>
              <a:rPr lang="en-US" dirty="0" smtClean="0"/>
              <a:t>privacy laws</a:t>
            </a:r>
            <a:r>
              <a:rPr lang="en-US" dirty="0"/>
              <a:t>, which is being processed in the Philippines</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25</a:t>
            </a:fld>
            <a:endParaRPr lang="en"/>
          </a:p>
        </p:txBody>
      </p:sp>
    </p:spTree>
    <p:extLst>
      <p:ext uri="{BB962C8B-B14F-4D97-AF65-F5344CB8AC3E}">
        <p14:creationId xmlns:p14="http://schemas.microsoft.com/office/powerpoint/2010/main" val="3225296427"/>
      </p:ext>
    </p:extLst>
  </p:cSld>
  <p:clrMapOvr>
    <a:masterClrMapping/>
  </p:clrMapOvr>
  <p:transition>
    <p:fad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pPr lvl="0"/>
            <a:r>
              <a:rPr lang="en-US" b="1" dirty="0"/>
              <a:t>EXEMPTIONS</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 dirty="0" smtClean="0"/>
              <a:t>The Act does not mean that banks processing the information will be exempted from complying with the other obligations and requirements of DPA.</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26</a:t>
            </a:fld>
            <a:endParaRPr lang="en"/>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673601" y="4546601"/>
            <a:ext cx="4178300" cy="1943100"/>
          </a:xfrm>
          <a:prstGeom prst="rect">
            <a:avLst/>
          </a:prstGeom>
        </p:spPr>
      </p:pic>
    </p:spTree>
    <p:extLst>
      <p:ext uri="{BB962C8B-B14F-4D97-AF65-F5344CB8AC3E}">
        <p14:creationId xmlns:p14="http://schemas.microsoft.com/office/powerpoint/2010/main" val="2635846339"/>
      </p:ext>
    </p:extLst>
  </p:cSld>
  <p:clrMapOvr>
    <a:masterClrMapping/>
  </p:clrMapOvr>
  <p:transition>
    <p:fad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pPr lvl="0"/>
            <a:r>
              <a:rPr lang="en-US" b="1" dirty="0"/>
              <a:t>EXEMPTIONS</a:t>
            </a:r>
            <a:endParaRPr lang="en" dirty="0"/>
          </a:p>
        </p:txBody>
      </p:sp>
      <p:sp>
        <p:nvSpPr>
          <p:cNvPr id="140" name="Shape 140"/>
          <p:cNvSpPr txBox="1">
            <a:spLocks noGrp="1"/>
          </p:cNvSpPr>
          <p:nvPr>
            <p:ph type="body" idx="1"/>
          </p:nvPr>
        </p:nvSpPr>
        <p:spPr>
          <a:xfrm>
            <a:off x="1473200" y="1498600"/>
            <a:ext cx="10109200" cy="4864400"/>
          </a:xfrm>
          <a:prstGeom prst="rect">
            <a:avLst/>
          </a:prstGeom>
        </p:spPr>
        <p:txBody>
          <a:bodyPr vert="horz" lIns="121900" tIns="121900" rIns="121900" bIns="121900" rtlCol="0" anchor="t" anchorCtr="0">
            <a:noAutofit/>
          </a:bodyPr>
          <a:lstStyle/>
          <a:p>
            <a:pPr marL="609585" indent="-304792"/>
            <a:r>
              <a:rPr lang="en" sz="3200" dirty="0"/>
              <a:t>The Bank may process all the information necessary to comply with the requirements of the AMLA without asking for consents from data subjects</a:t>
            </a:r>
          </a:p>
          <a:p>
            <a:pPr marL="304792">
              <a:buNone/>
            </a:pPr>
            <a:endParaRPr lang="en" sz="3200" dirty="0"/>
          </a:p>
          <a:p>
            <a:pPr marL="609585" indent="-304792"/>
            <a:r>
              <a:rPr lang="en" sz="3200" dirty="0"/>
              <a:t>BUT the Bank is prohibited to disclose without authority the same information to any third party outside those provided for in the AMLA</a:t>
            </a:r>
            <a:endParaRPr lang="en" sz="3200"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27</a:t>
            </a:fld>
            <a:endParaRPr lang="en"/>
          </a:p>
        </p:txBody>
      </p:sp>
    </p:spTree>
    <p:extLst>
      <p:ext uri="{BB962C8B-B14F-4D97-AF65-F5344CB8AC3E}">
        <p14:creationId xmlns:p14="http://schemas.microsoft.com/office/powerpoint/2010/main" val="3241656538"/>
      </p:ext>
    </p:extLst>
  </p:cSld>
  <p:clrMapOvr>
    <a:masterClrMapping/>
  </p:clrMapOvr>
  <p:transition>
    <p:fad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pPr lvl="0"/>
            <a:r>
              <a:rPr lang="en-US" b="1" dirty="0"/>
              <a:t>EXEMPTIONS</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dirty="0" smtClean="0"/>
              <a:t>The </a:t>
            </a:r>
            <a:r>
              <a:rPr lang="en-US" dirty="0"/>
              <a:t>B</a:t>
            </a:r>
            <a:r>
              <a:rPr lang="en-US" dirty="0" smtClean="0"/>
              <a:t>ank</a:t>
            </a:r>
            <a:r>
              <a:rPr lang="en-US" dirty="0"/>
              <a:t>, as personal information controller, </a:t>
            </a:r>
            <a:r>
              <a:rPr lang="en-US" dirty="0" smtClean="0"/>
              <a:t>remains obligated </a:t>
            </a:r>
            <a:r>
              <a:rPr lang="en-US" dirty="0"/>
              <a:t>to implement organizational, physical and technical security measures for </a:t>
            </a:r>
            <a:r>
              <a:rPr lang="en-US" dirty="0" smtClean="0"/>
              <a:t>personal data </a:t>
            </a:r>
            <a:r>
              <a:rPr lang="en-US" dirty="0"/>
              <a:t>protection.</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28</a:t>
            </a:fld>
            <a:endParaRPr lang="en"/>
          </a:p>
        </p:txBody>
      </p:sp>
    </p:spTree>
    <p:extLst>
      <p:ext uri="{BB962C8B-B14F-4D97-AF65-F5344CB8AC3E}">
        <p14:creationId xmlns:p14="http://schemas.microsoft.com/office/powerpoint/2010/main" val="675513857"/>
      </p:ext>
    </p:extLst>
  </p:cSld>
  <p:clrMapOvr>
    <a:masterClrMapping/>
  </p:clrMapOvr>
  <p:transition>
    <p:fad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DATA PRIVACY PRINCIPLES</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 b="1" dirty="0" smtClean="0"/>
              <a:t>Compliance with the requirements </a:t>
            </a:r>
            <a:r>
              <a:rPr lang="en" dirty="0" smtClean="0"/>
              <a:t>of the Act and other laws allowing disclosure of information to the public</a:t>
            </a:r>
          </a:p>
          <a:p>
            <a:pPr marL="304792">
              <a:buNone/>
            </a:pPr>
            <a:endParaRPr lang="en" dirty="0" smtClean="0"/>
          </a:p>
          <a:p>
            <a:pPr marL="609585" indent="-304792"/>
            <a:r>
              <a:rPr lang="en-US" dirty="0" smtClean="0"/>
              <a:t>A</a:t>
            </a:r>
            <a:r>
              <a:rPr lang="en" dirty="0" smtClean="0"/>
              <a:t>dherence to the principles of </a:t>
            </a:r>
            <a:r>
              <a:rPr lang="en" b="1" dirty="0" smtClean="0"/>
              <a:t>transparency, legitimate purpose and proportionality</a:t>
            </a:r>
            <a:endParaRPr lang="en" b="1"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29</a:t>
            </a:fld>
            <a:endParaRPr lang="en"/>
          </a:p>
        </p:txBody>
      </p:sp>
    </p:spTree>
    <p:extLst>
      <p:ext uri="{BB962C8B-B14F-4D97-AF65-F5344CB8AC3E}">
        <p14:creationId xmlns:p14="http://schemas.microsoft.com/office/powerpoint/2010/main" val="2283621313"/>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DATA PRIVACY ACT OF 2012</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3</a:t>
            </a:fld>
            <a:endParaRPr lang="en"/>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1115" y="1853980"/>
            <a:ext cx="10529771" cy="3150040"/>
          </a:xfrm>
          <a:prstGeom prst="rect">
            <a:avLst/>
          </a:prstGeom>
        </p:spPr>
      </p:pic>
    </p:spTree>
    <p:extLst>
      <p:ext uri="{BB962C8B-B14F-4D97-AF65-F5344CB8AC3E}">
        <p14:creationId xmlns:p14="http://schemas.microsoft.com/office/powerpoint/2010/main" val="1773976071"/>
      </p:ext>
    </p:extLst>
  </p:cSld>
  <p:clrMapOvr>
    <a:masterClrMapping/>
  </p:clrMapOvr>
  <p:transition>
    <p:fad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TRANSPARENCY</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 dirty="0" smtClean="0"/>
              <a:t>Data subject must be aware – nature, purpose, and extent of the processing of his/her personal data</a:t>
            </a:r>
          </a:p>
          <a:p>
            <a:pPr marL="609585" indent="-304792"/>
            <a:r>
              <a:rPr lang="en-US" dirty="0" smtClean="0"/>
              <a:t>I</a:t>
            </a:r>
            <a:r>
              <a:rPr lang="en" dirty="0" smtClean="0"/>
              <a:t>ncluding the RISKS and SAFEGUARDS involved, the IDENTITY of personal info controller, his/her RIGHTS as data subject, and how these can be exercised</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30</a:t>
            </a:fld>
            <a:endParaRPr lang="en"/>
          </a:p>
        </p:txBody>
      </p:sp>
    </p:spTree>
    <p:extLst>
      <p:ext uri="{BB962C8B-B14F-4D97-AF65-F5344CB8AC3E}">
        <p14:creationId xmlns:p14="http://schemas.microsoft.com/office/powerpoint/2010/main" val="3420304156"/>
      </p:ext>
    </p:extLst>
  </p:cSld>
  <p:clrMapOvr>
    <a:masterClrMapping/>
  </p:clrMapOvr>
  <p:transition>
    <p:fad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LEGITIMATE PURPOSE</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 dirty="0" smtClean="0"/>
              <a:t>Processing of info shall be compatible with a declared and specified purpose which must not be contrary to law, morals or public policy</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31</a:t>
            </a:fld>
            <a:endParaRPr lang="en"/>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26401" y="4140201"/>
            <a:ext cx="3492500" cy="2324100"/>
          </a:xfrm>
          <a:prstGeom prst="rect">
            <a:avLst/>
          </a:prstGeom>
        </p:spPr>
      </p:pic>
    </p:spTree>
    <p:extLst>
      <p:ext uri="{BB962C8B-B14F-4D97-AF65-F5344CB8AC3E}">
        <p14:creationId xmlns:p14="http://schemas.microsoft.com/office/powerpoint/2010/main" val="2401028207"/>
      </p:ext>
    </p:extLst>
  </p:cSld>
  <p:clrMapOvr>
    <a:masterClrMapping/>
  </p:clrMapOvr>
  <p:transition>
    <p:fad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PROPORTIONALITY</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dirty="0" smtClean="0"/>
              <a:t>A</a:t>
            </a:r>
            <a:r>
              <a:rPr lang="en" dirty="0" smtClean="0"/>
              <a:t>dequate, relevant, suitable, necessary and not excessive in relation to a declared and specified purpose</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32</a:t>
            </a:fld>
            <a:endParaRPr lang="en"/>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03201" y="3992033"/>
            <a:ext cx="2857500" cy="2857500"/>
          </a:xfrm>
          <a:prstGeom prst="rect">
            <a:avLst/>
          </a:prstGeom>
        </p:spPr>
      </p:pic>
    </p:spTree>
    <p:extLst>
      <p:ext uri="{BB962C8B-B14F-4D97-AF65-F5344CB8AC3E}">
        <p14:creationId xmlns:p14="http://schemas.microsoft.com/office/powerpoint/2010/main" val="3486444218"/>
      </p:ext>
    </p:extLst>
  </p:cSld>
  <p:clrMapOvr>
    <a:masterClrMapping/>
  </p:clrMapOvr>
  <p:transition>
    <p:fad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pPr lvl="0"/>
            <a:r>
              <a:rPr lang="en-US" dirty="0" smtClean="0"/>
              <a:t>RIGHTS OF DATA SUBJECT</a:t>
            </a:r>
            <a:endParaRPr lang="en-US"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33</a:t>
            </a:fld>
            <a:endParaRPr lang="en"/>
          </a:p>
        </p:txBody>
      </p:sp>
      <p:graphicFrame>
        <p:nvGraphicFramePr>
          <p:cNvPr id="2" name="Diagram 1"/>
          <p:cNvGraphicFramePr/>
          <p:nvPr>
            <p:extLst/>
          </p:nvPr>
        </p:nvGraphicFramePr>
        <p:xfrm>
          <a:off x="508000" y="1295400"/>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rot="20526817">
            <a:off x="9089083" y="2753995"/>
            <a:ext cx="3217888" cy="2133600"/>
          </a:xfrm>
          <a:prstGeom prst="rect">
            <a:avLst/>
          </a:prstGeom>
        </p:spPr>
      </p:pic>
    </p:spTree>
    <p:extLst>
      <p:ext uri="{BB962C8B-B14F-4D97-AF65-F5344CB8AC3E}">
        <p14:creationId xmlns:p14="http://schemas.microsoft.com/office/powerpoint/2010/main" val="1050136910"/>
      </p:ext>
    </p:extLst>
  </p:cSld>
  <p:clrMapOvr>
    <a:masterClrMapping/>
  </p:clrMapOvr>
  <p:transition>
    <p:fad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CONSENT</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 dirty="0" smtClean="0"/>
              <a:t>Data subject agrees to the collection and processing of his/her personal or sensitive personal information</a:t>
            </a:r>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34</a:t>
            </a:fld>
            <a:endParaRPr lang="en"/>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99201" y="4445000"/>
            <a:ext cx="4686300" cy="1727200"/>
          </a:xfrm>
          <a:prstGeom prst="rect">
            <a:avLst/>
          </a:prstGeom>
        </p:spPr>
      </p:pic>
    </p:spTree>
    <p:extLst>
      <p:ext uri="{BB962C8B-B14F-4D97-AF65-F5344CB8AC3E}">
        <p14:creationId xmlns:p14="http://schemas.microsoft.com/office/powerpoint/2010/main" val="2770933358"/>
      </p:ext>
    </p:extLst>
  </p:cSld>
  <p:clrMapOvr>
    <a:masterClrMapping/>
  </p:clrMapOvr>
  <p:transition>
    <p:fad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CONSENT</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dirty="0" smtClean="0"/>
              <a:t>F</a:t>
            </a:r>
            <a:r>
              <a:rPr lang="en" dirty="0" smtClean="0"/>
              <a:t>reely given, specific and proceeds from being informed of: purpose, nature and extent; period or conditions when consent is effective or info on how consent can be withdrawn</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35</a:t>
            </a:fld>
            <a:endParaRPr lang="en"/>
          </a:p>
        </p:txBody>
      </p:sp>
    </p:spTree>
    <p:extLst>
      <p:ext uri="{BB962C8B-B14F-4D97-AF65-F5344CB8AC3E}">
        <p14:creationId xmlns:p14="http://schemas.microsoft.com/office/powerpoint/2010/main" val="2962977381"/>
      </p:ext>
    </p:extLst>
  </p:cSld>
  <p:clrMapOvr>
    <a:masterClrMapping/>
  </p:clrMapOvr>
  <p:transition>
    <p:fad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CONSENT</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dirty="0" smtClean="0"/>
              <a:t>E</a:t>
            </a:r>
            <a:r>
              <a:rPr lang="en" dirty="0" smtClean="0"/>
              <a:t>vidence by a written, electronic or recorded means</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36</a:t>
            </a:fld>
            <a:endParaRPr lang="en"/>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11200" y="3530601"/>
            <a:ext cx="2819400" cy="2882900"/>
          </a:xfrm>
          <a:prstGeom prst="rect">
            <a:avLst/>
          </a:prstGeom>
        </p:spPr>
      </p:pic>
    </p:spTree>
    <p:extLst>
      <p:ext uri="{BB962C8B-B14F-4D97-AF65-F5344CB8AC3E}">
        <p14:creationId xmlns:p14="http://schemas.microsoft.com/office/powerpoint/2010/main" val="1214295776"/>
      </p:ext>
    </p:extLst>
  </p:cSld>
  <p:clrMapOvr>
    <a:masterClrMapping/>
  </p:clrMapOvr>
  <p:transition>
    <p:fad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pPr lvl="0"/>
            <a:r>
              <a:rPr lang="en-US" dirty="0" smtClean="0"/>
              <a:t>ORGANIZATIONAL, PHYSICAL AND TECHNICAL SECURITY MEASURES</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dirty="0" smtClean="0"/>
              <a:t>Duty </a:t>
            </a:r>
            <a:r>
              <a:rPr lang="en-US" dirty="0"/>
              <a:t>of implementing proper safeguards to uphold the </a:t>
            </a:r>
            <a:r>
              <a:rPr lang="en-US" dirty="0" smtClean="0"/>
              <a:t>right </a:t>
            </a:r>
            <a:r>
              <a:rPr lang="en-US" dirty="0"/>
              <a:t>to information </a:t>
            </a:r>
            <a:r>
              <a:rPr lang="en-US" dirty="0" smtClean="0"/>
              <a:t>privacy</a:t>
            </a:r>
          </a:p>
          <a:p>
            <a:pPr marL="609585" indent="-304792"/>
            <a:r>
              <a:rPr lang="en-US" dirty="0" smtClean="0"/>
              <a:t>Does not process except upon instructions or as required by law</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37</a:t>
            </a:fld>
            <a:endParaRPr lang="en"/>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52749" y="4851400"/>
            <a:ext cx="6286500" cy="1295400"/>
          </a:xfrm>
          <a:prstGeom prst="rect">
            <a:avLst/>
          </a:prstGeom>
        </p:spPr>
      </p:pic>
    </p:spTree>
    <p:extLst>
      <p:ext uri="{BB962C8B-B14F-4D97-AF65-F5344CB8AC3E}">
        <p14:creationId xmlns:p14="http://schemas.microsoft.com/office/powerpoint/2010/main" val="2437061067"/>
      </p:ext>
    </p:extLst>
  </p:cSld>
  <p:clrMapOvr>
    <a:masterClrMapping/>
  </p:clrMapOvr>
  <p:transition>
    <p:fad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ORGANIZATIONAL SECURITY MEASURES</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dirty="0"/>
              <a:t>designation of an individual or </a:t>
            </a:r>
            <a:r>
              <a:rPr lang="en-US" dirty="0" smtClean="0"/>
              <a:t>individuals accountable </a:t>
            </a:r>
            <a:r>
              <a:rPr lang="en-US" dirty="0"/>
              <a:t>for the compliance with the Data Privacy Act, developing data privacy </a:t>
            </a:r>
            <a:r>
              <a:rPr lang="en-US" dirty="0" smtClean="0"/>
              <a:t>policies, capacity </a:t>
            </a:r>
            <a:r>
              <a:rPr lang="en-US" dirty="0"/>
              <a:t>building for human resource, and procedures for personal data breach management</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38</a:t>
            </a:fld>
            <a:endParaRPr lang="en"/>
          </a:p>
        </p:txBody>
      </p:sp>
    </p:spTree>
    <p:extLst>
      <p:ext uri="{BB962C8B-B14F-4D97-AF65-F5344CB8AC3E}">
        <p14:creationId xmlns:p14="http://schemas.microsoft.com/office/powerpoint/2010/main" val="1946539289"/>
      </p:ext>
    </p:extLst>
  </p:cSld>
  <p:clrMapOvr>
    <a:masterClrMapping/>
  </p:clrMapOvr>
  <p:transition>
    <p:fad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PHYSICAL SECURITY MEASURES</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sz="3733" dirty="0"/>
              <a:t>limiting </a:t>
            </a:r>
            <a:r>
              <a:rPr lang="en-US" sz="3733" dirty="0"/>
              <a:t>physical access to workstations and ensuring that </a:t>
            </a:r>
            <a:r>
              <a:rPr lang="en-US" sz="3733" dirty="0"/>
              <a:t>the data </a:t>
            </a:r>
            <a:r>
              <a:rPr lang="en-US" sz="3733" dirty="0"/>
              <a:t>processing systems will be secured against natural disasters, power disturbances, </a:t>
            </a:r>
            <a:r>
              <a:rPr lang="en-US" sz="3733" dirty="0"/>
              <a:t>external access</a:t>
            </a:r>
            <a:r>
              <a:rPr lang="en-US" sz="3733" dirty="0"/>
              <a:t>, and other similar threats</a:t>
            </a:r>
            <a:endParaRPr lang="en" sz="3733"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39</a:t>
            </a:fld>
            <a:endParaRPr lang="en"/>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616976" y="4648200"/>
            <a:ext cx="3220357" cy="1803400"/>
          </a:xfrm>
          <a:prstGeom prst="rect">
            <a:avLst/>
          </a:prstGeom>
        </p:spPr>
      </p:pic>
    </p:spTree>
    <p:extLst>
      <p:ext uri="{BB962C8B-B14F-4D97-AF65-F5344CB8AC3E}">
        <p14:creationId xmlns:p14="http://schemas.microsoft.com/office/powerpoint/2010/main" val="323161163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DATA PRIVACY ACT OF 2012</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4</a:t>
            </a:fld>
            <a:endParaRPr lang="en"/>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1" y="1701801"/>
            <a:ext cx="5035681" cy="3771900"/>
          </a:xfrm>
          <a:prstGeom prst="rect">
            <a:avLst/>
          </a:prstGeom>
        </p:spPr>
      </p:pic>
      <p:sp>
        <p:nvSpPr>
          <p:cNvPr id="6" name="Rectangle 5"/>
          <p:cNvSpPr/>
          <p:nvPr/>
        </p:nvSpPr>
        <p:spPr>
          <a:xfrm>
            <a:off x="6400800" y="1884719"/>
            <a:ext cx="5149187" cy="4145045"/>
          </a:xfrm>
          <a:prstGeom prst="rect">
            <a:avLst/>
          </a:prstGeom>
          <a:noFill/>
        </p:spPr>
        <p:txBody>
          <a:bodyPr wrap="square" lIns="121920" tIns="60960" rIns="121920" bIns="6096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267" b="1" i="1" dirty="0">
                <a:ln w="11430"/>
                <a:solidFill>
                  <a:srgbClr val="C00000"/>
                </a:solidFill>
                <a:effectLst>
                  <a:outerShdw blurRad="50800" dist="39000" dir="5460000" algn="tl">
                    <a:srgbClr val="000000">
                      <a:alpha val="38000"/>
                    </a:srgbClr>
                  </a:outerShdw>
                </a:effectLst>
              </a:rPr>
              <a:t>“the most comprehensive of rights and the right most valued by men”</a:t>
            </a:r>
          </a:p>
          <a:p>
            <a:pPr algn="ctr"/>
            <a:endParaRPr lang="en-US" sz="4267" b="1" dirty="0">
              <a:ln w="11430"/>
              <a:solidFill>
                <a:srgbClr val="C00000"/>
              </a:solidFill>
              <a:effectLst>
                <a:outerShdw blurRad="50800" dist="39000" dir="5460000" algn="tl">
                  <a:srgbClr val="000000">
                    <a:alpha val="38000"/>
                  </a:srgbClr>
                </a:outerShdw>
              </a:effectLst>
            </a:endParaRPr>
          </a:p>
          <a:p>
            <a:pPr algn="r"/>
            <a:r>
              <a:rPr lang="en-US" sz="2400" b="1" dirty="0">
                <a:ln w="11430"/>
                <a:solidFill>
                  <a:srgbClr val="C00000"/>
                </a:solidFill>
                <a:effectLst>
                  <a:outerShdw blurRad="50800" dist="39000" dir="5460000" algn="tl">
                    <a:srgbClr val="000000">
                      <a:alpha val="38000"/>
                    </a:srgbClr>
                  </a:outerShdw>
                </a:effectLst>
              </a:rPr>
              <a:t>U.S. Supreme Court Justice Louis Brandeis</a:t>
            </a:r>
          </a:p>
        </p:txBody>
      </p:sp>
    </p:spTree>
    <p:extLst>
      <p:ext uri="{BB962C8B-B14F-4D97-AF65-F5344CB8AC3E}">
        <p14:creationId xmlns:p14="http://schemas.microsoft.com/office/powerpoint/2010/main" val="4227228055"/>
      </p:ext>
    </p:extLst>
  </p:cSld>
  <p:clrMapOvr>
    <a:masterClrMapping/>
  </p:clrMapOvr>
  <p:transition>
    <p:fad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TECHNICAL SECURITY MEASURES</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sz="3200" dirty="0"/>
              <a:t>measures </a:t>
            </a:r>
            <a:r>
              <a:rPr lang="en-US" sz="3200" dirty="0"/>
              <a:t>intended to </a:t>
            </a:r>
            <a:r>
              <a:rPr lang="en-US" sz="3200" dirty="0"/>
              <a:t>maintain the confidentiality, integrity, availability, and </a:t>
            </a:r>
            <a:endParaRPr lang="en-US" sz="3200" dirty="0"/>
          </a:p>
          <a:p>
            <a:pPr marL="304792">
              <a:buNone/>
            </a:pPr>
            <a:endParaRPr lang="en-US" sz="3200" dirty="0"/>
          </a:p>
          <a:p>
            <a:pPr marL="609585" indent="-304792"/>
            <a:r>
              <a:rPr lang="en-US" sz="3200" dirty="0"/>
              <a:t>safeguards to protect computer </a:t>
            </a:r>
            <a:r>
              <a:rPr lang="en-US" sz="3200" dirty="0"/>
              <a:t>networks, regular </a:t>
            </a:r>
            <a:r>
              <a:rPr lang="en-US" sz="3200" dirty="0"/>
              <a:t>monitoring for security breaches and a process for regularly testing, assessing, </a:t>
            </a:r>
            <a:r>
              <a:rPr lang="en-US" sz="3200" dirty="0"/>
              <a:t>and evaluating </a:t>
            </a:r>
            <a:r>
              <a:rPr lang="en-US" sz="3200" dirty="0"/>
              <a:t>the effectiveness of security measures</a:t>
            </a:r>
            <a:endParaRPr lang="en" sz="3200"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40</a:t>
            </a:fld>
            <a:endParaRPr lang="en"/>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42401" y="5181600"/>
            <a:ext cx="2983593" cy="1676400"/>
          </a:xfrm>
          <a:prstGeom prst="rect">
            <a:avLst/>
          </a:prstGeom>
        </p:spPr>
      </p:pic>
    </p:spTree>
    <p:extLst>
      <p:ext uri="{BB962C8B-B14F-4D97-AF65-F5344CB8AC3E}">
        <p14:creationId xmlns:p14="http://schemas.microsoft.com/office/powerpoint/2010/main" val="165097841"/>
      </p:ext>
    </p:extLst>
  </p:cSld>
  <p:clrMapOvr>
    <a:masterClrMapping/>
  </p:clrMapOvr>
  <p:transition>
    <p:fad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endParaRPr lang="en" dirty="0"/>
          </a:p>
        </p:txBody>
      </p:sp>
      <p:sp>
        <p:nvSpPr>
          <p:cNvPr id="140" name="Shape 140"/>
          <p:cNvSpPr txBox="1">
            <a:spLocks noGrp="1"/>
          </p:cNvSpPr>
          <p:nvPr>
            <p:ph type="body" idx="1"/>
          </p:nvPr>
        </p:nvSpPr>
        <p:spPr>
          <a:xfrm>
            <a:off x="1879600" y="1703500"/>
            <a:ext cx="10109200" cy="4864400"/>
          </a:xfrm>
          <a:prstGeom prst="rect">
            <a:avLst/>
          </a:prstGeom>
        </p:spPr>
        <p:txBody>
          <a:bodyPr vert="horz" lIns="121900" tIns="121900" rIns="121900" bIns="121900" rtlCol="0" anchor="t" anchorCtr="0">
            <a:noAutofit/>
          </a:bodyPr>
          <a:lstStyle/>
          <a:p>
            <a:pPr marL="304792">
              <a:buNone/>
            </a:pPr>
            <a:r>
              <a:rPr lang="en-US" sz="4267" dirty="0"/>
              <a:t>Are companies required to appoint someone who should be responsible for ensuring compliance with the data privacy act?</a:t>
            </a:r>
            <a:endParaRPr lang="en" sz="4267"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41</a:t>
            </a:fld>
            <a:endParaRPr lang="en"/>
          </a:p>
        </p:txBody>
      </p:sp>
      <p:pic>
        <p:nvPicPr>
          <p:cNvPr id="1026" name="Picture 2" descr="C:\Users\cp1.LIPABANK\AppData\Local\Microsoft\Windows\Temporary Internet Files\Content.IE5\RW9GVLIF\googley-eye-birdie-has-questions[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rot="19314587">
            <a:off x="204477" y="2096935"/>
            <a:ext cx="2504239" cy="16350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5247056"/>
      </p:ext>
    </p:extLst>
  </p:cSld>
  <p:clrMapOvr>
    <a:masterClrMapping/>
  </p:clrMapOvr>
  <p:transition>
    <p:fad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DATA PROTECTION OFFICER</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sz="3200" dirty="0"/>
              <a:t>legal requirement for personal information controllers (PICs) and personal information processors (PIPs), under the Data Privacy Act of 2012</a:t>
            </a:r>
          </a:p>
          <a:p>
            <a:pPr marL="609585" indent="-304792"/>
            <a:r>
              <a:rPr lang="en-US" sz="3200" dirty="0"/>
              <a:t>DPOs </a:t>
            </a:r>
            <a:r>
              <a:rPr lang="en-US" sz="3200" dirty="0"/>
              <a:t>will be accountable for ensuring compliance with applicable laws and regulations relating to data protection and privacy.</a:t>
            </a:r>
            <a:endParaRPr lang="en" sz="3200"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42</a:t>
            </a:fld>
            <a:endParaRPr lang="en"/>
          </a:p>
        </p:txBody>
      </p:sp>
    </p:spTree>
    <p:extLst>
      <p:ext uri="{BB962C8B-B14F-4D97-AF65-F5344CB8AC3E}">
        <p14:creationId xmlns:p14="http://schemas.microsoft.com/office/powerpoint/2010/main" val="2269471225"/>
      </p:ext>
    </p:extLst>
  </p:cSld>
  <p:clrMapOvr>
    <a:masterClrMapping/>
  </p:clrMapOvr>
  <p:transition>
    <p:fad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DATA PROTECTION OFFICER</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sz="3200" dirty="0"/>
              <a:t>must be independent in the performance of </a:t>
            </a:r>
            <a:r>
              <a:rPr lang="en-US" sz="3200" dirty="0"/>
              <a:t>his/her </a:t>
            </a:r>
            <a:r>
              <a:rPr lang="en-US" sz="3200" dirty="0"/>
              <a:t>functions, and should be accorded a significant degree of </a:t>
            </a:r>
            <a:r>
              <a:rPr lang="en-US" sz="3200" dirty="0"/>
              <a:t>autonomy. </a:t>
            </a:r>
          </a:p>
          <a:p>
            <a:pPr marL="609585" indent="-304792"/>
            <a:r>
              <a:rPr lang="en-US" sz="3200" dirty="0"/>
              <a:t>monitor the </a:t>
            </a:r>
            <a:r>
              <a:rPr lang="en-US" sz="3200" dirty="0"/>
              <a:t>Bank’s compliance </a:t>
            </a:r>
            <a:r>
              <a:rPr lang="en-US" sz="3200" dirty="0"/>
              <a:t>with the DPA, its IRR, issuances by the NPC and other applicable laws and </a:t>
            </a:r>
            <a:r>
              <a:rPr lang="en-US" sz="3200" dirty="0"/>
              <a:t>policies</a:t>
            </a:r>
          </a:p>
          <a:p>
            <a:pPr marL="609585" indent="-304792"/>
            <a:r>
              <a:rPr lang="en-US" sz="3200" dirty="0"/>
              <a:t>ensure the conduct of Privacy Impact Assessments relative to activities, measures, projects, programs, or systems of the </a:t>
            </a:r>
            <a:r>
              <a:rPr lang="en-US" sz="3200" dirty="0"/>
              <a:t>Bank</a:t>
            </a:r>
            <a:endParaRPr lang="en" sz="3200"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43</a:t>
            </a:fld>
            <a:endParaRPr lang="en"/>
          </a:p>
        </p:txBody>
      </p:sp>
    </p:spTree>
    <p:extLst>
      <p:ext uri="{BB962C8B-B14F-4D97-AF65-F5344CB8AC3E}">
        <p14:creationId xmlns:p14="http://schemas.microsoft.com/office/powerpoint/2010/main" val="363137419"/>
      </p:ext>
    </p:extLst>
  </p:cSld>
  <p:clrMapOvr>
    <a:masterClrMapping/>
  </p:clrMapOvr>
  <p:transition>
    <p:fad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DATA PROTECTION OFFICER</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sz="3200" dirty="0"/>
              <a:t>advise the </a:t>
            </a:r>
            <a:r>
              <a:rPr lang="en-US" sz="3200" dirty="0"/>
              <a:t>Bank regarding </a:t>
            </a:r>
            <a:r>
              <a:rPr lang="en-US" sz="3200" dirty="0"/>
              <a:t>complaints and/or the exercise by data subjects </a:t>
            </a:r>
            <a:endParaRPr lang="en-US" sz="3200" dirty="0"/>
          </a:p>
          <a:p>
            <a:pPr marL="609585" indent="-304792"/>
            <a:r>
              <a:rPr lang="en-US" sz="3200" dirty="0"/>
              <a:t>ensure </a:t>
            </a:r>
            <a:r>
              <a:rPr lang="en-US" sz="3200" dirty="0"/>
              <a:t>proper data breach and security incident management by the </a:t>
            </a:r>
            <a:r>
              <a:rPr lang="en-US" sz="3200" dirty="0"/>
              <a:t>Bank, </a:t>
            </a:r>
            <a:r>
              <a:rPr lang="en-US" sz="3200" dirty="0"/>
              <a:t>including the latter’s preparation and submission to the NPC of reports and other documentation concerning security incidents or data breaches within the prescribed </a:t>
            </a:r>
            <a:r>
              <a:rPr lang="en-US" sz="3200" dirty="0"/>
              <a:t>period</a:t>
            </a:r>
            <a:endParaRPr lang="en" sz="3200"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44</a:t>
            </a:fld>
            <a:endParaRPr lang="en"/>
          </a:p>
        </p:txBody>
      </p:sp>
    </p:spTree>
    <p:extLst>
      <p:ext uri="{BB962C8B-B14F-4D97-AF65-F5344CB8AC3E}">
        <p14:creationId xmlns:p14="http://schemas.microsoft.com/office/powerpoint/2010/main" val="1661104500"/>
      </p:ext>
    </p:extLst>
  </p:cSld>
  <p:clrMapOvr>
    <a:masterClrMapping/>
  </p:clrMapOvr>
  <p:transition>
    <p:fad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DATA PROTECTION OFFICER</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sz="3200" dirty="0"/>
              <a:t>inform and cultivate awareness on privacy and data protection within </a:t>
            </a:r>
            <a:r>
              <a:rPr lang="en-US" sz="3200" dirty="0"/>
              <a:t>the organization</a:t>
            </a:r>
            <a:r>
              <a:rPr lang="en-US" sz="3200" dirty="0"/>
              <a:t>, including all relevant laws, rules and regulations and issuances of the </a:t>
            </a:r>
            <a:r>
              <a:rPr lang="en-US" sz="3200" dirty="0"/>
              <a:t>NPC</a:t>
            </a:r>
          </a:p>
          <a:p>
            <a:pPr marL="609585" indent="-304792"/>
            <a:r>
              <a:rPr lang="en-US" sz="3200" dirty="0"/>
              <a:t>advocate for the development, review and/or revision of policies, guidelines, projects and/or programs of the </a:t>
            </a:r>
            <a:r>
              <a:rPr lang="en-US" sz="3200" dirty="0"/>
              <a:t>Bank relating </a:t>
            </a:r>
            <a:r>
              <a:rPr lang="en-US" sz="3200" dirty="0"/>
              <a:t>to privacy and data protection, by adopting a privacy by design approach</a:t>
            </a:r>
            <a:endParaRPr lang="en" sz="3200"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45</a:t>
            </a:fld>
            <a:endParaRPr lang="en"/>
          </a:p>
        </p:txBody>
      </p:sp>
    </p:spTree>
    <p:extLst>
      <p:ext uri="{BB962C8B-B14F-4D97-AF65-F5344CB8AC3E}">
        <p14:creationId xmlns:p14="http://schemas.microsoft.com/office/powerpoint/2010/main" val="3221523223"/>
      </p:ext>
    </p:extLst>
  </p:cSld>
  <p:clrMapOvr>
    <a:masterClrMapping/>
  </p:clrMapOvr>
  <p:transition>
    <p:fad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DATA PROTECTION OFFICER</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sz="3200" dirty="0"/>
              <a:t>serve as the contact person of the </a:t>
            </a:r>
            <a:r>
              <a:rPr lang="en-US" sz="3200" dirty="0"/>
              <a:t>Bank vis-à-vis </a:t>
            </a:r>
            <a:r>
              <a:rPr lang="en-US" sz="3200" dirty="0"/>
              <a:t>data subjects, the NPC and other authorities in all matters concerning data privacy or security issues or concerns and the </a:t>
            </a:r>
            <a:r>
              <a:rPr lang="en-US" sz="3200" dirty="0"/>
              <a:t>Bank</a:t>
            </a:r>
          </a:p>
          <a:p>
            <a:pPr marL="304792">
              <a:buNone/>
            </a:pPr>
            <a:endParaRPr lang="en-US" sz="3200" dirty="0"/>
          </a:p>
          <a:p>
            <a:pPr marL="609585" indent="-304792"/>
            <a:r>
              <a:rPr lang="en-US" sz="3200" dirty="0"/>
              <a:t>cooperate, coordinate and seek advice of the NPC regarding matters concerning data privacy and </a:t>
            </a:r>
            <a:r>
              <a:rPr lang="en-US" sz="3200" dirty="0"/>
              <a:t>security</a:t>
            </a:r>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46</a:t>
            </a:fld>
            <a:endParaRPr lang="en"/>
          </a:p>
        </p:txBody>
      </p:sp>
    </p:spTree>
    <p:extLst>
      <p:ext uri="{BB962C8B-B14F-4D97-AF65-F5344CB8AC3E}">
        <p14:creationId xmlns:p14="http://schemas.microsoft.com/office/powerpoint/2010/main" val="1758243667"/>
      </p:ext>
    </p:extLst>
  </p:cSld>
  <p:clrMapOvr>
    <a:masterClrMapping/>
  </p:clrMapOvr>
  <p:transition>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DATA PROTECTION OFFICER</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sz="3200" dirty="0"/>
              <a:t>perform </a:t>
            </a:r>
            <a:r>
              <a:rPr lang="en-US" sz="3200" dirty="0"/>
              <a:t>other duties and tasks that may be assigned by the </a:t>
            </a:r>
            <a:r>
              <a:rPr lang="en-US" sz="3200" dirty="0"/>
              <a:t>Bank </a:t>
            </a:r>
            <a:r>
              <a:rPr lang="en-US" sz="3200" dirty="0"/>
              <a:t>that will further the interest of data privacy and security and uphold the rights of the data subjects</a:t>
            </a:r>
            <a:endParaRPr lang="en" sz="3200"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47</a:t>
            </a:fld>
            <a:endParaRPr lang="en"/>
          </a:p>
        </p:txBody>
      </p:sp>
    </p:spTree>
    <p:extLst>
      <p:ext uri="{BB962C8B-B14F-4D97-AF65-F5344CB8AC3E}">
        <p14:creationId xmlns:p14="http://schemas.microsoft.com/office/powerpoint/2010/main" val="809909742"/>
      </p:ext>
    </p:extLst>
  </p:cSld>
  <p:clrMapOvr>
    <a:masterClrMapping/>
  </p:clrMapOvr>
  <p:transition>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DATA BREACH NOTIFICATION</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914377" indent="-609585"/>
            <a:r>
              <a:rPr lang="en" dirty="0" smtClean="0"/>
              <a:t>NPC and affected data subjects shall be notified by the Bank within 72 hours upon knowledge of, or when there is a reasonable belief by the Bank that a personal data breach requiring notification has occurred.</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48</a:t>
            </a:fld>
            <a:endParaRPr lang="en"/>
          </a:p>
        </p:txBody>
      </p:sp>
    </p:spTree>
    <p:extLst>
      <p:ext uri="{BB962C8B-B14F-4D97-AF65-F5344CB8AC3E}">
        <p14:creationId xmlns:p14="http://schemas.microsoft.com/office/powerpoint/2010/main" val="3106814564"/>
      </p:ext>
    </p:extLst>
  </p:cSld>
  <p:clrMapOvr>
    <a:masterClrMapping/>
  </p:clrMapOvr>
  <p:transition>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DATA BREACH NOTIFICATION</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914377" indent="-609585"/>
            <a:r>
              <a:rPr lang="en-US" dirty="0" smtClean="0"/>
              <a:t>N</a:t>
            </a:r>
            <a:r>
              <a:rPr lang="en" dirty="0" smtClean="0"/>
              <a:t>otification is required:</a:t>
            </a:r>
          </a:p>
          <a:p>
            <a:pPr marL="914377" lvl="1" indent="-609585"/>
            <a:r>
              <a:rPr lang="en-US" dirty="0" smtClean="0"/>
              <a:t>W</a:t>
            </a:r>
            <a:r>
              <a:rPr lang="en" dirty="0" smtClean="0"/>
              <a:t>hen sensitive personal information or any other information that may, under the circumstances, be used to enable identity fraud are reasonably believed to have been acquired by an unauthorized acquisition is likely to give rise to a real risk of serious harm to any affected data subject. </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49</a:t>
            </a:fld>
            <a:endParaRPr lang="en"/>
          </a:p>
        </p:txBody>
      </p:sp>
    </p:spTree>
    <p:extLst>
      <p:ext uri="{BB962C8B-B14F-4D97-AF65-F5344CB8AC3E}">
        <p14:creationId xmlns:p14="http://schemas.microsoft.com/office/powerpoint/2010/main" val="4131258859"/>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DATA PRIVACY ACT OF 2012</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 dirty="0" smtClean="0"/>
              <a:t>Republic Act No. 10173 </a:t>
            </a:r>
            <a:r>
              <a:rPr lang="en" i="1" dirty="0" smtClean="0"/>
              <a:t>August 15, 2012</a:t>
            </a:r>
          </a:p>
          <a:p>
            <a:pPr marL="609585" indent="-304792"/>
            <a:r>
              <a:rPr lang="en" dirty="0" smtClean="0"/>
              <a:t>RIRR </a:t>
            </a:r>
            <a:r>
              <a:rPr lang="en" i="1" dirty="0" smtClean="0"/>
              <a:t>September 9, 2016</a:t>
            </a:r>
            <a:endParaRPr lang="en" dirty="0" smtClean="0"/>
          </a:p>
          <a:p>
            <a:pPr marL="609585" indent="-304792"/>
            <a:r>
              <a:rPr lang="en" dirty="0" smtClean="0"/>
              <a:t>National Privacy Commission</a:t>
            </a:r>
          </a:p>
          <a:p>
            <a:pPr marL="609585" lvl="2" indent="-304792"/>
            <a:r>
              <a:rPr lang="en-US" dirty="0" smtClean="0"/>
              <a:t>M</a:t>
            </a:r>
            <a:r>
              <a:rPr lang="en" dirty="0" smtClean="0"/>
              <a:t>andated to administer </a:t>
            </a:r>
            <a:r>
              <a:rPr lang="en-US" dirty="0"/>
              <a:t>and implement the provisions of the Act, and to </a:t>
            </a:r>
            <a:r>
              <a:rPr lang="en-US" dirty="0" smtClean="0"/>
              <a:t>monitor and </a:t>
            </a:r>
            <a:r>
              <a:rPr lang="en-US" dirty="0"/>
              <a:t>ensure compliance of the country with international standards set for data protection</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5</a:t>
            </a:fld>
            <a:endParaRPr lang="en"/>
          </a:p>
        </p:txBody>
      </p:sp>
    </p:spTree>
    <p:extLst>
      <p:ext uri="{BB962C8B-B14F-4D97-AF65-F5344CB8AC3E}">
        <p14:creationId xmlns:p14="http://schemas.microsoft.com/office/powerpoint/2010/main" val="1425183188"/>
      </p:ext>
    </p:extLst>
  </p:cSld>
  <p:clrMapOvr>
    <a:masterClrMapping/>
  </p:clrMapOvr>
  <p:transition>
    <p:fade/>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DATA BREACH NOTIFICATION</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914377" indent="-609585"/>
            <a:r>
              <a:rPr lang="en" dirty="0" smtClean="0"/>
              <a:t>Contents:</a:t>
            </a:r>
          </a:p>
          <a:p>
            <a:pPr marL="914377" lvl="1" indent="-609585"/>
            <a:r>
              <a:rPr lang="en-US" dirty="0" smtClean="0"/>
              <a:t>N</a:t>
            </a:r>
            <a:r>
              <a:rPr lang="en" dirty="0" smtClean="0"/>
              <a:t>ature</a:t>
            </a:r>
          </a:p>
          <a:p>
            <a:pPr marL="914377" lvl="1" indent="-609585"/>
            <a:r>
              <a:rPr lang="en-US" dirty="0" smtClean="0"/>
              <a:t>P</a:t>
            </a:r>
            <a:r>
              <a:rPr lang="en" dirty="0" smtClean="0"/>
              <a:t>ersonal data</a:t>
            </a:r>
          </a:p>
          <a:p>
            <a:pPr marL="914377" lvl="1" indent="-609585"/>
            <a:r>
              <a:rPr lang="en-US" dirty="0" smtClean="0"/>
              <a:t>M</a:t>
            </a:r>
            <a:r>
              <a:rPr lang="en" dirty="0" smtClean="0"/>
              <a:t>easures taken by the Bank to address breach</a:t>
            </a:r>
          </a:p>
          <a:p>
            <a:pPr marL="914377" lvl="1" indent="-609585"/>
            <a:r>
              <a:rPr lang="en-US" dirty="0" smtClean="0"/>
              <a:t>M</a:t>
            </a:r>
            <a:r>
              <a:rPr lang="en" dirty="0" smtClean="0"/>
              <a:t>easures taken to reduce harm or negative consequences of the breach</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50</a:t>
            </a:fld>
            <a:endParaRPr lang="en"/>
          </a:p>
        </p:txBody>
      </p:sp>
    </p:spTree>
    <p:extLst>
      <p:ext uri="{BB962C8B-B14F-4D97-AF65-F5344CB8AC3E}">
        <p14:creationId xmlns:p14="http://schemas.microsoft.com/office/powerpoint/2010/main" val="1779341540"/>
      </p:ext>
    </p:extLst>
  </p:cSld>
  <p:clrMapOvr>
    <a:masterClrMapping/>
  </p:clrMapOvr>
  <p:transition>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DATA PRIVACY ACT OF 2012</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304792">
              <a:buNone/>
            </a:pPr>
            <a:r>
              <a:rPr lang="en-US" i="1" dirty="0" smtClean="0"/>
              <a:t>“When privacy </a:t>
            </a:r>
            <a:r>
              <a:rPr lang="en-US" i="1" dirty="0"/>
              <a:t>is trivialized, it becomes easier to corrode the human spirit, exposing society to </a:t>
            </a:r>
            <a:r>
              <a:rPr lang="en-US" i="1" dirty="0" smtClean="0"/>
              <a:t>attacks against </a:t>
            </a:r>
            <a:r>
              <a:rPr lang="en-US" i="1" dirty="0"/>
              <a:t>fairness, justness and common decency</a:t>
            </a:r>
            <a:r>
              <a:rPr lang="en-US" i="1" dirty="0" smtClean="0"/>
              <a:t>.”</a:t>
            </a:r>
          </a:p>
          <a:p>
            <a:pPr marL="304792" algn="r">
              <a:buNone/>
            </a:pPr>
            <a:endParaRPr lang="en-US" sz="2667" i="1" dirty="0"/>
          </a:p>
          <a:p>
            <a:pPr marL="304792" algn="r">
              <a:buNone/>
            </a:pPr>
            <a:endParaRPr lang="en-US" sz="2667" i="1" dirty="0"/>
          </a:p>
          <a:p>
            <a:pPr marL="304792" algn="r">
              <a:buNone/>
            </a:pPr>
            <a:endParaRPr lang="en-US" sz="2667" i="1" dirty="0"/>
          </a:p>
          <a:p>
            <a:pPr marL="304792" algn="r">
              <a:buNone/>
            </a:pPr>
            <a:r>
              <a:rPr lang="en-US" sz="2667" i="1" dirty="0"/>
              <a:t>Deputy </a:t>
            </a:r>
            <a:r>
              <a:rPr lang="en-US" sz="2667" i="1" dirty="0"/>
              <a:t>Commissioner Ivy D. </a:t>
            </a:r>
            <a:r>
              <a:rPr lang="en-US" sz="2667" i="1" dirty="0" err="1"/>
              <a:t>Patdu</a:t>
            </a:r>
            <a:endParaRPr lang="en-US" sz="2667" i="1" dirty="0"/>
          </a:p>
          <a:p>
            <a:pPr marL="304792" algn="r">
              <a:buNone/>
            </a:pPr>
            <a:r>
              <a:rPr lang="en-US" sz="2667" i="1" dirty="0"/>
              <a:t>Atty. </a:t>
            </a:r>
            <a:r>
              <a:rPr lang="en-US" sz="2667" i="1" dirty="0" err="1"/>
              <a:t>Rasiele</a:t>
            </a:r>
            <a:r>
              <a:rPr lang="en-US" sz="2667" i="1" dirty="0"/>
              <a:t> Rebekah DL. </a:t>
            </a:r>
            <a:r>
              <a:rPr lang="en-US" sz="2667" i="1" dirty="0" err="1"/>
              <a:t>Rellosa</a:t>
            </a:r>
            <a:r>
              <a:rPr lang="en-US" sz="2667" i="1" dirty="0"/>
              <a:t> </a:t>
            </a:r>
            <a:endParaRPr lang="en" sz="2667" i="1"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51</a:t>
            </a:fld>
            <a:endParaRPr lang="en"/>
          </a:p>
        </p:txBody>
      </p:sp>
    </p:spTree>
    <p:extLst>
      <p:ext uri="{BB962C8B-B14F-4D97-AF65-F5344CB8AC3E}">
        <p14:creationId xmlns:p14="http://schemas.microsoft.com/office/powerpoint/2010/main" val="2410841930"/>
      </p:ext>
    </p:extLst>
  </p:cSld>
  <p:clrMapOvr>
    <a:masterClrMapping/>
  </p:clrMapOvr>
  <p:transition>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303"/>
        <p:cNvGrpSpPr/>
        <p:nvPr/>
      </p:nvGrpSpPr>
      <p:grpSpPr>
        <a:xfrm>
          <a:off x="0" y="0"/>
          <a:ext cx="0" cy="0"/>
          <a:chOff x="0" y="0"/>
          <a:chExt cx="0" cy="0"/>
        </a:xfrm>
      </p:grpSpPr>
      <p:sp>
        <p:nvSpPr>
          <p:cNvPr id="304" name="Shape 304"/>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52</a:t>
            </a:fld>
            <a:endParaRPr lang="en"/>
          </a:p>
        </p:txBody>
      </p:sp>
      <p:sp>
        <p:nvSpPr>
          <p:cNvPr id="305" name="Shape 305"/>
          <p:cNvSpPr txBox="1">
            <a:spLocks noGrp="1"/>
          </p:cNvSpPr>
          <p:nvPr>
            <p:ph type="ctrTitle" idx="4294967295"/>
          </p:nvPr>
        </p:nvSpPr>
        <p:spPr>
          <a:xfrm>
            <a:off x="1377733" y="2111133"/>
            <a:ext cx="8896800" cy="1546400"/>
          </a:xfrm>
          <a:prstGeom prst="rect">
            <a:avLst/>
          </a:prstGeom>
        </p:spPr>
        <p:txBody>
          <a:bodyPr vert="horz" lIns="121900" tIns="121900" rIns="121900" bIns="121900" rtlCol="0" anchor="ctr" anchorCtr="0">
            <a:noAutofit/>
          </a:bodyPr>
          <a:lstStyle/>
          <a:p>
            <a:pPr>
              <a:spcBef>
                <a:spcPts val="0"/>
              </a:spcBef>
            </a:pPr>
            <a:r>
              <a:rPr lang="en" sz="8000">
                <a:solidFill>
                  <a:srgbClr val="FF8700"/>
                </a:solidFill>
              </a:rPr>
              <a:t>THANKS!</a:t>
            </a:r>
          </a:p>
        </p:txBody>
      </p:sp>
      <p:sp>
        <p:nvSpPr>
          <p:cNvPr id="306" name="Shape 306"/>
          <p:cNvSpPr txBox="1">
            <a:spLocks noGrp="1"/>
          </p:cNvSpPr>
          <p:nvPr>
            <p:ph type="subTitle" idx="4294967295"/>
          </p:nvPr>
        </p:nvSpPr>
        <p:spPr>
          <a:xfrm>
            <a:off x="1377733" y="3507433"/>
            <a:ext cx="9580000" cy="1546400"/>
          </a:xfrm>
          <a:prstGeom prst="rect">
            <a:avLst/>
          </a:prstGeom>
        </p:spPr>
        <p:txBody>
          <a:bodyPr vert="horz" lIns="121900" tIns="121900" rIns="121900" bIns="121900" rtlCol="0" anchor="t" anchorCtr="0">
            <a:noAutofit/>
          </a:bodyPr>
          <a:lstStyle/>
          <a:p>
            <a:pPr>
              <a:spcBef>
                <a:spcPts val="0"/>
              </a:spcBef>
              <a:buNone/>
            </a:pPr>
            <a:r>
              <a:rPr lang="en" sz="3200" b="1" dirty="0">
                <a:solidFill>
                  <a:srgbClr val="FFFFFF"/>
                </a:solidFill>
              </a:rPr>
              <a:t>Any questions</a:t>
            </a:r>
            <a:r>
              <a:rPr lang="en" sz="3200" b="1" dirty="0">
                <a:solidFill>
                  <a:srgbClr val="FFFFFF"/>
                </a:solidFill>
              </a:rPr>
              <a:t>?</a:t>
            </a:r>
            <a:endParaRPr lang="en" sz="3200" b="1" dirty="0">
              <a:solidFill>
                <a:srgbClr val="FFFFFF"/>
              </a:solidFill>
            </a:endParaRPr>
          </a:p>
        </p:txBody>
      </p:sp>
    </p:spTree>
    <p:extLst>
      <p:ext uri="{BB962C8B-B14F-4D97-AF65-F5344CB8AC3E}">
        <p14:creationId xmlns:p14="http://schemas.microsoft.com/office/powerpoint/2010/main" val="1322521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PERSONAL INFORMATION</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dirty="0" smtClean="0"/>
              <a:t>Any </a:t>
            </a:r>
            <a:r>
              <a:rPr lang="en-US" dirty="0"/>
              <a:t>information that could be used to identify an </a:t>
            </a:r>
            <a:r>
              <a:rPr lang="en-US" dirty="0" smtClean="0"/>
              <a:t>individual</a:t>
            </a:r>
          </a:p>
          <a:p>
            <a:pPr marL="609585" indent="-304792"/>
            <a:r>
              <a:rPr lang="en-US" dirty="0" smtClean="0"/>
              <a:t>Name </a:t>
            </a:r>
            <a:r>
              <a:rPr lang="en-US" dirty="0"/>
              <a:t>or photograph of a person, his or her fingerprint, and identification cards and numbers</a:t>
            </a:r>
            <a:endParaRPr lang="en"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6</a:t>
            </a:fld>
            <a:endParaRPr lang="en"/>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229600" y="4535349"/>
            <a:ext cx="2365400" cy="178090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522971">
            <a:off x="304800" y="4648200"/>
            <a:ext cx="1727200" cy="1727200"/>
          </a:xfrm>
          <a:prstGeom prst="rect">
            <a:avLst/>
          </a:prstGeom>
        </p:spPr>
      </p:pic>
    </p:spTree>
    <p:extLst>
      <p:ext uri="{BB962C8B-B14F-4D97-AF65-F5344CB8AC3E}">
        <p14:creationId xmlns:p14="http://schemas.microsoft.com/office/powerpoint/2010/main" val="308572804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PERSONAL INFORMATION</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sz="2400" b="1" dirty="0"/>
              <a:t>Collected for specified and legitimate </a:t>
            </a:r>
            <a:r>
              <a:rPr lang="en-US" sz="2400" b="1" dirty="0"/>
              <a:t>purposes; </a:t>
            </a:r>
          </a:p>
          <a:p>
            <a:pPr marL="304792">
              <a:buNone/>
            </a:pPr>
            <a:endParaRPr lang="en-US" sz="2400" b="1" dirty="0"/>
          </a:p>
          <a:p>
            <a:pPr marL="609585" indent="-304792"/>
            <a:r>
              <a:rPr lang="en-US" sz="2400" dirty="0"/>
              <a:t>P</a:t>
            </a:r>
            <a:r>
              <a:rPr lang="en-US" sz="2400" dirty="0"/>
              <a:t>rocessed </a:t>
            </a:r>
            <a:r>
              <a:rPr lang="en-US" sz="2400" dirty="0"/>
              <a:t>in a way </a:t>
            </a:r>
            <a:r>
              <a:rPr lang="en-US" sz="2400" b="1" dirty="0"/>
              <a:t>compatible</a:t>
            </a:r>
            <a:r>
              <a:rPr lang="en-US" sz="2400" dirty="0"/>
              <a:t> with such </a:t>
            </a:r>
            <a:r>
              <a:rPr lang="en-US" sz="2400" b="1" dirty="0"/>
              <a:t>declared</a:t>
            </a:r>
            <a:r>
              <a:rPr lang="en-US" sz="2400" dirty="0"/>
              <a:t>, </a:t>
            </a:r>
            <a:r>
              <a:rPr lang="en-US" sz="2400" b="1" dirty="0"/>
              <a:t>specified</a:t>
            </a:r>
            <a:r>
              <a:rPr lang="en-US" sz="2400" dirty="0"/>
              <a:t> and </a:t>
            </a:r>
            <a:r>
              <a:rPr lang="en-US" sz="2400" b="1" dirty="0"/>
              <a:t>legitimate</a:t>
            </a:r>
            <a:r>
              <a:rPr lang="en-US" sz="2400" dirty="0"/>
              <a:t> purposes only</a:t>
            </a:r>
            <a:r>
              <a:rPr lang="en-US" sz="2400" dirty="0"/>
              <a:t>;</a:t>
            </a:r>
          </a:p>
          <a:p>
            <a:pPr marL="304792">
              <a:buNone/>
            </a:pPr>
            <a:endParaRPr lang="en-US" sz="2400" dirty="0"/>
          </a:p>
          <a:p>
            <a:pPr marL="609585" indent="-304792"/>
            <a:r>
              <a:rPr lang="en-US" sz="2400" dirty="0"/>
              <a:t>Processed </a:t>
            </a:r>
            <a:r>
              <a:rPr lang="en-US" sz="2400" b="1" dirty="0"/>
              <a:t>fairly and lawfully</a:t>
            </a:r>
            <a:r>
              <a:rPr lang="en-US" sz="2400" dirty="0"/>
              <a:t>;</a:t>
            </a:r>
          </a:p>
          <a:p>
            <a:pPr marL="609585" indent="-304792"/>
            <a:endParaRPr lang="en-US" sz="2400" dirty="0"/>
          </a:p>
          <a:p>
            <a:pPr marL="609585" indent="-304792"/>
            <a:r>
              <a:rPr lang="en-US" sz="2400" b="1" dirty="0"/>
              <a:t>Accurate</a:t>
            </a:r>
            <a:r>
              <a:rPr lang="en-US" sz="2400" dirty="0"/>
              <a:t>, </a:t>
            </a:r>
            <a:r>
              <a:rPr lang="en-US" sz="2400" b="1" dirty="0"/>
              <a:t>relevant</a:t>
            </a:r>
            <a:r>
              <a:rPr lang="en-US" sz="2400" dirty="0"/>
              <a:t> and, where necessary for purposes for which it is to be used the processing of personal information, </a:t>
            </a:r>
            <a:r>
              <a:rPr lang="en-US" sz="2400" b="1" dirty="0"/>
              <a:t>kept up to date</a:t>
            </a:r>
            <a:r>
              <a:rPr lang="en-US" sz="2400" dirty="0"/>
              <a:t>; inaccurate or incomplete data must be rectified, supplemented, destroyed or their further processing restricted;</a:t>
            </a:r>
          </a:p>
          <a:p>
            <a:pPr marL="609585" indent="-304792"/>
            <a:endParaRPr lang="en-US" sz="2400"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7</a:t>
            </a:fld>
            <a:endParaRPr lang="en"/>
          </a:p>
        </p:txBody>
      </p:sp>
    </p:spTree>
    <p:extLst>
      <p:ext uri="{BB962C8B-B14F-4D97-AF65-F5344CB8AC3E}">
        <p14:creationId xmlns:p14="http://schemas.microsoft.com/office/powerpoint/2010/main" val="1434140279"/>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PERSONAL INFORMATION</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sz="2667" b="1" dirty="0"/>
              <a:t>Adequate</a:t>
            </a:r>
            <a:r>
              <a:rPr lang="en-US" sz="2667" dirty="0"/>
              <a:t> and </a:t>
            </a:r>
            <a:r>
              <a:rPr lang="en-US" sz="2667" b="1" dirty="0"/>
              <a:t>not excessive </a:t>
            </a:r>
            <a:r>
              <a:rPr lang="en-US" sz="2667" dirty="0"/>
              <a:t>in relation to the purposes for which they are collected and processed;</a:t>
            </a:r>
          </a:p>
          <a:p>
            <a:pPr marL="609585" indent="-304792"/>
            <a:endParaRPr lang="en-US" sz="2667" dirty="0"/>
          </a:p>
          <a:p>
            <a:pPr marL="609585" indent="-304792"/>
            <a:r>
              <a:rPr lang="en-US" sz="2667" dirty="0"/>
              <a:t>Retained only for as long as necessary </a:t>
            </a:r>
            <a:r>
              <a:rPr lang="en-US" sz="2667" b="1" dirty="0"/>
              <a:t>for the fulfillment of the purposes</a:t>
            </a:r>
          </a:p>
          <a:p>
            <a:pPr marL="609585" indent="-304792"/>
            <a:endParaRPr lang="en-US" sz="2667" dirty="0"/>
          </a:p>
          <a:p>
            <a:pPr marL="609585" indent="-304792"/>
            <a:r>
              <a:rPr lang="en-US" sz="2667" dirty="0"/>
              <a:t>Kept in a form which </a:t>
            </a:r>
            <a:r>
              <a:rPr lang="en-US" sz="2667" b="1" dirty="0"/>
              <a:t>permits identification of data subjects for no longer than is necessary for the purposes</a:t>
            </a:r>
            <a:r>
              <a:rPr lang="en-US" sz="2667" dirty="0"/>
              <a:t> for which the data were collected and processed</a:t>
            </a:r>
            <a:endParaRPr lang="en" sz="2667"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8</a:t>
            </a:fld>
            <a:endParaRPr lang="en"/>
          </a:p>
        </p:txBody>
      </p:sp>
    </p:spTree>
    <p:extLst>
      <p:ext uri="{BB962C8B-B14F-4D97-AF65-F5344CB8AC3E}">
        <p14:creationId xmlns:p14="http://schemas.microsoft.com/office/powerpoint/2010/main" val="1444662505"/>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Shape 139"/>
          <p:cNvSpPr txBox="1">
            <a:spLocks noGrp="1"/>
          </p:cNvSpPr>
          <p:nvPr>
            <p:ph type="title"/>
          </p:nvPr>
        </p:nvSpPr>
        <p:spPr>
          <a:xfrm>
            <a:off x="1473200" y="368100"/>
            <a:ext cx="8966000" cy="998800"/>
          </a:xfrm>
          <a:prstGeom prst="rect">
            <a:avLst/>
          </a:prstGeom>
        </p:spPr>
        <p:txBody>
          <a:bodyPr vert="horz" lIns="121900" tIns="121900" rIns="121900" bIns="121900" rtlCol="0" anchor="ctr" anchorCtr="0">
            <a:noAutofit/>
          </a:bodyPr>
          <a:lstStyle/>
          <a:p>
            <a:r>
              <a:rPr lang="en-US" dirty="0" smtClean="0"/>
              <a:t>LAWFUL PROCESSING OF PERSONAL INFORMATION</a:t>
            </a:r>
            <a:endParaRPr lang="en" dirty="0"/>
          </a:p>
        </p:txBody>
      </p:sp>
      <p:sp>
        <p:nvSpPr>
          <p:cNvPr id="140" name="Shape 140"/>
          <p:cNvSpPr txBox="1">
            <a:spLocks noGrp="1"/>
          </p:cNvSpPr>
          <p:nvPr>
            <p:ph type="body" idx="1"/>
          </p:nvPr>
        </p:nvSpPr>
        <p:spPr>
          <a:xfrm>
            <a:off x="1473200" y="1703500"/>
            <a:ext cx="10109200" cy="4864400"/>
          </a:xfrm>
          <a:prstGeom prst="rect">
            <a:avLst/>
          </a:prstGeom>
        </p:spPr>
        <p:txBody>
          <a:bodyPr vert="horz" lIns="121900" tIns="121900" rIns="121900" bIns="121900" rtlCol="0" anchor="t" anchorCtr="0">
            <a:noAutofit/>
          </a:bodyPr>
          <a:lstStyle/>
          <a:p>
            <a:pPr marL="609585" indent="-304792"/>
            <a:r>
              <a:rPr lang="en-US" sz="2667" b="1" dirty="0"/>
              <a:t>With consent </a:t>
            </a:r>
            <a:r>
              <a:rPr lang="en-US" sz="2667" dirty="0"/>
              <a:t>of data subject;</a:t>
            </a:r>
            <a:endParaRPr lang="en-US" sz="2667" dirty="0"/>
          </a:p>
          <a:p>
            <a:pPr marL="609585" indent="-304792"/>
            <a:endParaRPr lang="en-US" sz="2667" dirty="0"/>
          </a:p>
          <a:p>
            <a:pPr marL="609585" indent="-304792"/>
            <a:r>
              <a:rPr lang="en-US" sz="2667" b="1" dirty="0"/>
              <a:t>Necessary </a:t>
            </a:r>
            <a:r>
              <a:rPr lang="en-US" sz="2667" b="1" dirty="0"/>
              <a:t>and is related to the fulfillment of a contract </a:t>
            </a:r>
            <a:r>
              <a:rPr lang="en-US" sz="2667" dirty="0"/>
              <a:t>with the data subject or in order to take steps at the request of the data subject prior to entering into a contract;</a:t>
            </a:r>
          </a:p>
          <a:p>
            <a:pPr marL="609585" indent="-304792"/>
            <a:endParaRPr lang="en-US" sz="2667" dirty="0"/>
          </a:p>
          <a:p>
            <a:pPr marL="609585" indent="-304792"/>
            <a:r>
              <a:rPr lang="en-US" sz="2667" dirty="0"/>
              <a:t>Necessary </a:t>
            </a:r>
            <a:r>
              <a:rPr lang="en-US" sz="2667" dirty="0"/>
              <a:t>for </a:t>
            </a:r>
            <a:r>
              <a:rPr lang="en-US" sz="2667" b="1" dirty="0"/>
              <a:t>compliance</a:t>
            </a:r>
            <a:r>
              <a:rPr lang="en-US" sz="2667" dirty="0"/>
              <a:t> with </a:t>
            </a:r>
            <a:r>
              <a:rPr lang="en-US" sz="2667" b="1" dirty="0"/>
              <a:t>a legal obligation </a:t>
            </a:r>
            <a:r>
              <a:rPr lang="en-US" sz="2667" dirty="0"/>
              <a:t>to which the personal information controller is subject;</a:t>
            </a:r>
          </a:p>
          <a:p>
            <a:pPr marL="609585" indent="-304792"/>
            <a:endParaRPr lang="en-US" sz="2667" dirty="0"/>
          </a:p>
          <a:p>
            <a:pPr marL="609585" indent="-304792"/>
            <a:r>
              <a:rPr lang="en-US" sz="2667" dirty="0"/>
              <a:t>Necessary to </a:t>
            </a:r>
            <a:r>
              <a:rPr lang="en-US" sz="2667" b="1" dirty="0"/>
              <a:t>protect vitally important interests of the data subject</a:t>
            </a:r>
            <a:r>
              <a:rPr lang="en-US" sz="2667" dirty="0"/>
              <a:t>, including life and health;</a:t>
            </a:r>
          </a:p>
          <a:p>
            <a:pPr marL="304792">
              <a:buNone/>
            </a:pPr>
            <a:endParaRPr lang="en-US" sz="2667" dirty="0"/>
          </a:p>
        </p:txBody>
      </p:sp>
      <p:sp>
        <p:nvSpPr>
          <p:cNvPr id="141" name="Shape 141"/>
          <p:cNvSpPr txBox="1">
            <a:spLocks noGrp="1"/>
          </p:cNvSpPr>
          <p:nvPr>
            <p:ph type="sldNum" idx="12"/>
          </p:nvPr>
        </p:nvSpPr>
        <p:spPr>
          <a:xfrm>
            <a:off x="0" y="0"/>
            <a:ext cx="793200" cy="975600"/>
          </a:xfrm>
          <a:prstGeom prst="rect">
            <a:avLst/>
          </a:prstGeom>
        </p:spPr>
        <p:txBody>
          <a:bodyPr vert="horz" lIns="121900" tIns="121900" rIns="121900" bIns="121900" rtlCol="0" anchor="ctr" anchorCtr="0">
            <a:noAutofit/>
          </a:bodyPr>
          <a:lstStyle/>
          <a:p>
            <a:fld id="{00000000-1234-1234-1234-123412341234}" type="slidenum">
              <a:rPr lang="en"/>
              <a:pPr/>
              <a:t>9</a:t>
            </a:fld>
            <a:endParaRPr lang="en"/>
          </a:p>
        </p:txBody>
      </p:sp>
    </p:spTree>
    <p:extLst>
      <p:ext uri="{BB962C8B-B14F-4D97-AF65-F5344CB8AC3E}">
        <p14:creationId xmlns:p14="http://schemas.microsoft.com/office/powerpoint/2010/main" val="315230215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1946</Words>
  <Application>Microsoft Office PowerPoint</Application>
  <PresentationFormat>Widescreen</PresentationFormat>
  <Paragraphs>218</Paragraphs>
  <Slides>52</Slides>
  <Notes>52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52</vt:i4>
      </vt:variant>
    </vt:vector>
  </HeadingPairs>
  <TitlesOfParts>
    <vt:vector size="56" baseType="lpstr">
      <vt:lpstr>Arial</vt:lpstr>
      <vt:lpstr>Calibri</vt:lpstr>
      <vt:lpstr>Calibri Light</vt:lpstr>
      <vt:lpstr>Office Theme</vt:lpstr>
      <vt:lpstr>DATA PRIVACY ACT OF 2012</vt:lpstr>
      <vt:lpstr>DATA PRIVACY ACT OF 2012</vt:lpstr>
      <vt:lpstr>DATA PRIVACY ACT OF 2012</vt:lpstr>
      <vt:lpstr>DATA PRIVACY ACT OF 2012</vt:lpstr>
      <vt:lpstr>DATA PRIVACY ACT OF 2012</vt:lpstr>
      <vt:lpstr>PERSONAL INFORMATION</vt:lpstr>
      <vt:lpstr>PERSONAL INFORMATION</vt:lpstr>
      <vt:lpstr>PERSONAL INFORMATION</vt:lpstr>
      <vt:lpstr>LAWFUL PROCESSING OF PERSONAL INFORMATION</vt:lpstr>
      <vt:lpstr>LAWFUL PROCESSING OF PERSONAL INFORMATION</vt:lpstr>
      <vt:lpstr>SENSITIVE PERSONAL INFORMATION</vt:lpstr>
      <vt:lpstr>SENSITIVE PERSONAL INFORMATION</vt:lpstr>
      <vt:lpstr>SENSITIVE PERSONAL INFORMATION</vt:lpstr>
      <vt:lpstr>PRIVILEGED INFORMATION</vt:lpstr>
      <vt:lpstr>SENSITIVE PERSONAL AND PRIVILEGED INFORMATION</vt:lpstr>
      <vt:lpstr>PERSONAL VS SENSITIVE PERSONAL</vt:lpstr>
      <vt:lpstr>PERSONAL VS SENSITIVE PERSONAL</vt:lpstr>
      <vt:lpstr>PERSONAL INFORMATION CONTROLLER</vt:lpstr>
      <vt:lpstr>EXEMPTIONS</vt:lpstr>
      <vt:lpstr>EXEMPTIONS</vt:lpstr>
      <vt:lpstr>EXEMPTIONS</vt:lpstr>
      <vt:lpstr>EXEMPTIONS</vt:lpstr>
      <vt:lpstr>EXEMPTIONS</vt:lpstr>
      <vt:lpstr>EXEMPTIONS</vt:lpstr>
      <vt:lpstr>EXEMPTIONS</vt:lpstr>
      <vt:lpstr>EXEMPTIONS</vt:lpstr>
      <vt:lpstr>EXEMPTIONS</vt:lpstr>
      <vt:lpstr>EXEMPTIONS</vt:lpstr>
      <vt:lpstr>DATA PRIVACY PRINCIPLES</vt:lpstr>
      <vt:lpstr>TRANSPARENCY</vt:lpstr>
      <vt:lpstr>LEGITIMATE PURPOSE</vt:lpstr>
      <vt:lpstr>PROPORTIONALITY</vt:lpstr>
      <vt:lpstr>RIGHTS OF DATA SUBJECT</vt:lpstr>
      <vt:lpstr>CONSENT</vt:lpstr>
      <vt:lpstr>CONSENT</vt:lpstr>
      <vt:lpstr>CONSENT</vt:lpstr>
      <vt:lpstr>ORGANIZATIONAL, PHYSICAL AND TECHNICAL SECURITY MEASURES</vt:lpstr>
      <vt:lpstr>ORGANIZATIONAL SECURITY MEASURES</vt:lpstr>
      <vt:lpstr>PHYSICAL SECURITY MEASURES</vt:lpstr>
      <vt:lpstr>TECHNICAL SECURITY MEASURES</vt:lpstr>
      <vt:lpstr>PowerPoint Presentation</vt:lpstr>
      <vt:lpstr>DATA PROTECTION OFFICER</vt:lpstr>
      <vt:lpstr>DATA PROTECTION OFFICER</vt:lpstr>
      <vt:lpstr>DATA PROTECTION OFFICER</vt:lpstr>
      <vt:lpstr>DATA PROTECTION OFFICER</vt:lpstr>
      <vt:lpstr>DATA PROTECTION OFFICER</vt:lpstr>
      <vt:lpstr>DATA PROTECTION OFFICER</vt:lpstr>
      <vt:lpstr>DATA BREACH NOTIFICATION</vt:lpstr>
      <vt:lpstr>DATA BREACH NOTIFICATION</vt:lpstr>
      <vt:lpstr>DATA BREACH NOTIFICATION</vt:lpstr>
      <vt:lpstr>DATA PRIVACY ACT OF 2012</vt:lpstr>
      <vt:lpstr>THANKS!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PRIVACY ACT OF 2012</dc:title>
  <dc:creator>jmagicmelo</dc:creator>
  <cp:lastModifiedBy>jmagicmelo</cp:lastModifiedBy>
  <cp:revision>1</cp:revision>
  <dcterms:created xsi:type="dcterms:W3CDTF">2020-02-13T03:37:29Z</dcterms:created>
  <dcterms:modified xsi:type="dcterms:W3CDTF">2020-02-13T03:37:55Z</dcterms:modified>
</cp:coreProperties>
</file>